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 id="2147484389" r:id="rId8"/>
    <p:sldMasterId id="2147484415" r:id="rId9"/>
    <p:sldMasterId id="2147484438" r:id="rId10"/>
    <p:sldMasterId id="2147484464" r:id="rId11"/>
    <p:sldMasterId id="2147484496" r:id="rId12"/>
    <p:sldMasterId id="2147484528" r:id="rId13"/>
  </p:sldMasterIdLst>
  <p:notesMasterIdLst>
    <p:notesMasterId r:id="rId88"/>
  </p:notesMasterIdLst>
  <p:handoutMasterIdLst>
    <p:handoutMasterId r:id="rId89"/>
  </p:handoutMasterIdLst>
  <p:sldIdLst>
    <p:sldId id="1409" r:id="rId14"/>
    <p:sldId id="1411" r:id="rId15"/>
    <p:sldId id="1413" r:id="rId16"/>
    <p:sldId id="1414" r:id="rId17"/>
    <p:sldId id="1415" r:id="rId18"/>
    <p:sldId id="1416" r:id="rId19"/>
    <p:sldId id="1417" r:id="rId20"/>
    <p:sldId id="1418" r:id="rId21"/>
    <p:sldId id="1419" r:id="rId22"/>
    <p:sldId id="1420" r:id="rId23"/>
    <p:sldId id="1421" r:id="rId24"/>
    <p:sldId id="1422" r:id="rId25"/>
    <p:sldId id="1423" r:id="rId26"/>
    <p:sldId id="1424" r:id="rId27"/>
    <p:sldId id="1425" r:id="rId28"/>
    <p:sldId id="1426" r:id="rId29"/>
    <p:sldId id="1427" r:id="rId30"/>
    <p:sldId id="1428" r:id="rId31"/>
    <p:sldId id="1429" r:id="rId32"/>
    <p:sldId id="1430" r:id="rId33"/>
    <p:sldId id="1431" r:id="rId34"/>
    <p:sldId id="1432" r:id="rId35"/>
    <p:sldId id="1433" r:id="rId36"/>
    <p:sldId id="1434" r:id="rId37"/>
    <p:sldId id="1435" r:id="rId38"/>
    <p:sldId id="1436" r:id="rId39"/>
    <p:sldId id="1437" r:id="rId40"/>
    <p:sldId id="1438" r:id="rId41"/>
    <p:sldId id="1439" r:id="rId42"/>
    <p:sldId id="1440" r:id="rId43"/>
    <p:sldId id="1441" r:id="rId44"/>
    <p:sldId id="1442" r:id="rId45"/>
    <p:sldId id="1443" r:id="rId46"/>
    <p:sldId id="1444" r:id="rId47"/>
    <p:sldId id="1445" r:id="rId48"/>
    <p:sldId id="1446" r:id="rId49"/>
    <p:sldId id="1447" r:id="rId50"/>
    <p:sldId id="1448" r:id="rId51"/>
    <p:sldId id="1449" r:id="rId52"/>
    <p:sldId id="1450" r:id="rId53"/>
    <p:sldId id="1451" r:id="rId54"/>
    <p:sldId id="1452" r:id="rId55"/>
    <p:sldId id="1453" r:id="rId56"/>
    <p:sldId id="1454" r:id="rId57"/>
    <p:sldId id="1455" r:id="rId58"/>
    <p:sldId id="1456" r:id="rId59"/>
    <p:sldId id="1457" r:id="rId60"/>
    <p:sldId id="1458" r:id="rId61"/>
    <p:sldId id="1459" r:id="rId62"/>
    <p:sldId id="1460" r:id="rId63"/>
    <p:sldId id="1461" r:id="rId64"/>
    <p:sldId id="1462" r:id="rId65"/>
    <p:sldId id="1463" r:id="rId66"/>
    <p:sldId id="1464" r:id="rId67"/>
    <p:sldId id="1465" r:id="rId68"/>
    <p:sldId id="1466" r:id="rId69"/>
    <p:sldId id="1467" r:id="rId70"/>
    <p:sldId id="1468" r:id="rId71"/>
    <p:sldId id="1469" r:id="rId72"/>
    <p:sldId id="1470" r:id="rId73"/>
    <p:sldId id="1471" r:id="rId74"/>
    <p:sldId id="1472" r:id="rId75"/>
    <p:sldId id="1473" r:id="rId76"/>
    <p:sldId id="1474" r:id="rId77"/>
    <p:sldId id="1475" r:id="rId78"/>
    <p:sldId id="1476" r:id="rId79"/>
    <p:sldId id="1477" r:id="rId80"/>
    <p:sldId id="1478" r:id="rId81"/>
    <p:sldId id="1479" r:id="rId82"/>
    <p:sldId id="1480" r:id="rId83"/>
    <p:sldId id="1481" r:id="rId84"/>
    <p:sldId id="1482" r:id="rId85"/>
    <p:sldId id="1483" r:id="rId86"/>
    <p:sldId id="1392"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Grimes" initials="MG" lastIdx="2" clrIdx="4">
    <p:extLst>
      <p:ext uri="{19B8F6BF-5375-455C-9EA6-DF929625EA0E}">
        <p15:presenceInfo xmlns:p15="http://schemas.microsoft.com/office/powerpoint/2012/main" userId="S-1-5-21-124525095-708259637-1543119021-10859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FFFFFF"/>
    <a:srgbClr val="BAD80A"/>
    <a:srgbClr val="A80000"/>
    <a:srgbClr val="5C2D91"/>
    <a:srgbClr val="0078D7"/>
    <a:srgbClr val="107C10"/>
    <a:srgbClr val="000000"/>
    <a:srgbClr val="D83B01"/>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15" autoAdjust="0"/>
  </p:normalViewPr>
  <p:slideViewPr>
    <p:cSldViewPr>
      <p:cViewPr varScale="1">
        <p:scale>
          <a:sx n="87" d="100"/>
          <a:sy n="87" d="100"/>
        </p:scale>
        <p:origin x="245" y="7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commentAuthors" Target="commentAuthor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10/25/2018 7:32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10/25/2018 7:32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10/25/2018 7:32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769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855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710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13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600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075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84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779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9311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592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199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9AB204-7D86-4363-947A-E892579E27F0}"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32906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1181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613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77B2B4-D237-4BCC-95D9-1D4EDEE25D6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942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21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201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4618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237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7740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675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3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FAE04D-97BD-4E0F-ADE1-9450243617F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3581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030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5688" y="685800"/>
            <a:ext cx="3181350" cy="1789113"/>
          </a:xfrm>
        </p:spPr>
      </p:sp>
      <p:sp>
        <p:nvSpPr>
          <p:cNvPr id="3" name="Notes Placeholder 2"/>
          <p:cNvSpPr>
            <a:spLocks noGrp="1"/>
          </p:cNvSpPr>
          <p:nvPr>
            <p:ph type="body" idx="1"/>
          </p:nvPr>
        </p:nvSpPr>
        <p:spPr/>
        <p:txBody>
          <a:bodyPr/>
          <a:lstStyle/>
          <a:p>
            <a:pPr marL="0" lvl="1" indent="0">
              <a:buNone/>
            </a:pPr>
            <a:endParaRPr lang="en-NZ"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 2013 Microsoft Corporation. All rights reserved. Microsoft, Windows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a:ea typeface="+mn-ea"/>
                <a:cs typeface="+mn-cs"/>
              </a:rPr>
            </a:br>
            <a:r>
              <a:rPr kumimoji="0" lang="en-US" sz="400" b="0" i="0" u="none" strike="noStrike" kern="1200" cap="none" spc="0" normalizeH="0" baseline="0" noProof="0" dirty="0">
                <a:ln>
                  <a:noFill/>
                </a:ln>
                <a:solidFill>
                  <a:srgbClr val="000000"/>
                </a:solidFill>
                <a:effectLst/>
                <a:uLnTx/>
                <a:uFillTx/>
                <a:latin typeface="Calibri"/>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678771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72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6957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6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6047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0380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5036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531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41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a:ea typeface="+mn-ea"/>
                <a:cs typeface="+mn-cs"/>
              </a:rPr>
            </a:br>
            <a:r>
              <a:rPr kumimoji="0" lang="en-US" sz="400" b="0" i="0" u="none" strike="noStrike" kern="1200" cap="none" spc="0" normalizeH="0" baseline="0" noProof="0" dirty="0">
                <a:ln>
                  <a:noFill/>
                </a:ln>
                <a:solidFill>
                  <a:srgbClr val="000000"/>
                </a:solidFill>
                <a:effectLst/>
                <a:uLnTx/>
                <a:uFillTx/>
                <a:latin typeface="Calibri"/>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1287512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865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208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5114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29016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9630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8FA693-B166-436D-9B9C-02726D1BE38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6517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9420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2028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827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619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4459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335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9866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675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3155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661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3046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18976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27147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2433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3927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10/25/2018 7:32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3879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727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1504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224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0858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50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9620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311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25864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53208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993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326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75437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037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75589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804465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10/25/2018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798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5"/>
          <p:cNvSpPr>
            <a:spLocks noGrp="1"/>
          </p:cNvSpPr>
          <p:nvPr>
            <p:ph type="ftr" sz="quarter" idx="4"/>
          </p:nvPr>
        </p:nvSpPr>
        <p:spPr>
          <a:xfrm>
            <a:off x="0" y="8686800"/>
            <a:ext cx="5920740" cy="355964"/>
          </a:xfrm>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 2013 Microsoft Corporation. All rights reserved. Microsoft, Windows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solidFill>
                  <a:srgbClr val="000000"/>
                </a:solidFill>
                <a:effectLst/>
                <a:uLnTx/>
                <a:uFillTx/>
                <a:latin typeface="Calibri"/>
                <a:ea typeface="+mn-ea"/>
                <a:cs typeface="+mn-cs"/>
              </a:rPr>
            </a:br>
            <a:r>
              <a:rPr kumimoji="0" lang="en-US" sz="400" b="0" i="0" u="none" strike="noStrike" kern="1200" cap="none" spc="0" normalizeH="0" baseline="0" noProof="0" dirty="0">
                <a:ln>
                  <a:noFill/>
                </a:ln>
                <a:solidFill>
                  <a:srgbClr val="000000"/>
                </a:solidFill>
                <a:effectLst/>
                <a:uLnTx/>
                <a:uFillTx/>
                <a:latin typeface="Calibri"/>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73223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10/25/2018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795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Master" Target="../slideMasters/slideMaster9.xml"/><Relationship Id="rId4" Type="http://schemas.openxmlformats.org/officeDocument/2006/relationships/image" Target="../media/image15.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9460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6672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53427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2521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0689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556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94432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61367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331772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1563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9977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1286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7317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2563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3957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5000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56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647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4484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978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960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447388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13971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09925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3871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2646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7151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95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53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35690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33729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450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4721089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5502199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51498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7043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117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42237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372058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36637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172884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654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14037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96453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25826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72832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3049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83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165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27778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231487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27458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86713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458597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799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85499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8099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169914380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252365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62892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1486371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455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67795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7149713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070046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31389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9887401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2014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0078449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50394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6652702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5907135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198211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5711787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6459789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3879426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26055813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97184074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72206004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112201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7793441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601337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95633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4899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4327468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42251307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0419348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2023929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397402601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9726327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73419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89592855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659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428366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6813080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166424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24270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7881866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386024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036243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6186091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9220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356085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6762743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9134482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649891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16191180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89664495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11156234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447344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5148359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736989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558745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259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6424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2243306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927170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16174905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7192454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10" name="Picture 9"/>
          <p:cNvPicPr>
            <a:picLocks noChangeAspect="1"/>
          </p:cNvPicPr>
          <p:nvPr userDrawn="1"/>
        </p:nvPicPr>
        <p:blipFill>
          <a:blip r:embed="rId3"/>
          <a:stretch>
            <a:fillRect/>
          </a:stretch>
        </p:blipFill>
        <p:spPr>
          <a:xfrm>
            <a:off x="-246501" y="1965643"/>
            <a:ext cx="7899548" cy="2148840"/>
          </a:xfrm>
          <a:prstGeom prst="rect">
            <a:avLst/>
          </a:prstGeom>
        </p:spPr>
      </p:pic>
    </p:spTree>
    <p:extLst>
      <p:ext uri="{BB962C8B-B14F-4D97-AF65-F5344CB8AC3E}">
        <p14:creationId xmlns:p14="http://schemas.microsoft.com/office/powerpoint/2010/main" val="428774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724484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8024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8430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75734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65396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7524444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29673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936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01737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838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32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2601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351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46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245695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486129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696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798243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0648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866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39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0401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767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8192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041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732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16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0107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75233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58512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673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1850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9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34953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676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594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42116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4410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12211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426339905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2591314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31513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56228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0005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613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60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900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2361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702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2014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3100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75486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4483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1060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theme" Target="../theme/theme10.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theme" Target="../theme/theme4.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theme" Target="../theme/theme5.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heme" Target="../theme/theme6.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theme" Target="../theme/theme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image" Target="../media/image13.png"/><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theme" Target="../theme/theme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 Type="http://schemas.openxmlformats.org/officeDocument/2006/relationships/slideLayout" Target="../slideLayouts/slideLayout190.xml"/><Relationship Id="rId21" Type="http://schemas.openxmlformats.org/officeDocument/2006/relationships/slideLayout" Target="../slideLayouts/slideLayout208.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image" Target="../media/image13.png"/><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theme" Target="../theme/theme9.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26813155"/>
      </p:ext>
    </p:extLst>
  </p:cSld>
  <p:clrMap bg1="dk1" tx1="lt1" bg2="dk2" tx2="lt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82186007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082500966"/>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288014888"/>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 id="2147484436" r:id="rId21"/>
    <p:sldLayoutId id="2147484437"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Green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Yellow</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Mid-Blue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4644">
                            <a:srgbClr val="505050"/>
                          </a:gs>
                          <a:gs pos="42000">
                            <a:srgbClr val="505050"/>
                          </a:gs>
                        </a:gsLst>
                        <a:lin ang="5400000" scaled="0"/>
                      </a:gradFill>
                      <a:effectLst/>
                      <a:uLnTx/>
                      <a:uFillTx/>
                      <a:latin typeface="Segoe UI"/>
                      <a:ea typeface="Segoe UI" pitchFamily="34" charset="0"/>
                      <a:cs typeface="Segoe UI" pitchFamily="34" charset="0"/>
                    </a:rPr>
                    <a:t>Light Blue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0042">
                            <a:srgbClr val="505050"/>
                          </a:gs>
                          <a:gs pos="39000">
                            <a:srgbClr val="505050"/>
                          </a:gs>
                        </a:gsLst>
                        <a:lin ang="5400000" scaled="0"/>
                      </a:gradFill>
                      <a:effectLst/>
                      <a:uLnTx/>
                      <a:uFillTx/>
                      <a:latin typeface="Segoe UI"/>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2389">
                        <a:srgbClr val="FFFFFF"/>
                      </a:gs>
                      <a:gs pos="46000">
                        <a:srgbClr val="FFFFFF"/>
                      </a:gs>
                    </a:gsLst>
                    <a:lin ang="5400000" scaled="0"/>
                  </a:gradFill>
                  <a:effectLst/>
                  <a:uLnTx/>
                  <a:uFillTx/>
                  <a:latin typeface="Segoe UI"/>
                  <a:ea typeface="Segoe UI" pitchFamily="34" charset="0"/>
                  <a:cs typeface="Segoe UI" pitchFamily="34" charset="0"/>
                </a:rPr>
                <a:t>Gray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12389">
                        <a:srgbClr val="FFFFFF"/>
                      </a:gs>
                      <a:gs pos="46000">
                        <a:srgbClr val="FFFFFF"/>
                      </a:gs>
                    </a:gsLst>
                    <a:lin ang="5400000" scaled="0"/>
                  </a:gradFill>
                  <a:effectLst/>
                  <a:uLnTx/>
                  <a:uFillTx/>
                  <a:latin typeface="Segoe UI"/>
                  <a:ea typeface="Segoe UI" pitchFamily="34" charset="0"/>
                  <a:cs typeface="Segoe UI" pitchFamily="34" charset="0"/>
                </a:rPr>
                <a:t>R:80 G:80 B:80</a:t>
              </a:r>
            </a:p>
          </p:txBody>
        </p:sp>
      </p:grpSp>
    </p:spTree>
    <p:extLst>
      <p:ext uri="{BB962C8B-B14F-4D97-AF65-F5344CB8AC3E}">
        <p14:creationId xmlns:p14="http://schemas.microsoft.com/office/powerpoint/2010/main" val="3036734794"/>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90750587"/>
      </p:ext>
    </p:extLst>
  </p:cSld>
  <p:clrMap bg1="dk1" tx1="lt1" bg2="dk2" tx2="lt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2" r:id="rId18"/>
    <p:sldLayoutId id="2147484483" r:id="rId19"/>
    <p:sldLayoutId id="2147484484" r:id="rId20"/>
    <p:sldLayoutId id="2147484485" r:id="rId21"/>
    <p:sldLayoutId id="2147484486" r:id="rId22"/>
    <p:sldLayoutId id="2147484487" r:id="rId23"/>
    <p:sldLayoutId id="2147484488" r:id="rId24"/>
    <p:sldLayoutId id="2147484489" r:id="rId25"/>
    <p:sldLayoutId id="2147484490" r:id="rId26"/>
    <p:sldLayoutId id="2147484491" r:id="rId27"/>
    <p:sldLayoutId id="2147484492" r:id="rId28"/>
    <p:sldLayoutId id="2147484493" r:id="rId29"/>
    <p:sldLayoutId id="2147484494" r:id="rId30"/>
    <p:sldLayoutId id="2147484495"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3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195702642"/>
      </p:ext>
    </p:extLst>
  </p:cSld>
  <p:clrMap bg1="dk1" tx1="lt1" bg2="dk2" tx2="lt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 id="2147484515" r:id="rId19"/>
    <p:sldLayoutId id="2147484516" r:id="rId20"/>
    <p:sldLayoutId id="2147484517" r:id="rId21"/>
    <p:sldLayoutId id="2147484518" r:id="rId22"/>
    <p:sldLayoutId id="2147484519" r:id="rId23"/>
    <p:sldLayoutId id="2147484520" r:id="rId24"/>
    <p:sldLayoutId id="2147484521" r:id="rId25"/>
    <p:sldLayoutId id="2147484522" r:id="rId26"/>
    <p:sldLayoutId id="2147484523" r:id="rId27"/>
    <p:sldLayoutId id="2147484524" r:id="rId28"/>
    <p:sldLayoutId id="2147484525" r:id="rId29"/>
    <p:sldLayoutId id="2147484526" r:id="rId30"/>
    <p:sldLayoutId id="2147484527"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2.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rojectkudu/kudu/wiki" TargetMode="External"/><Relationship Id="rId2" Type="http://schemas.openxmlformats.org/officeDocument/2006/relationships/notesSlide" Target="../notesSlides/notesSlide13.xml"/><Relationship Id="rId1" Type="http://schemas.openxmlformats.org/officeDocument/2006/relationships/slideLayout" Target="../slideLayouts/slideLayout9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web-sites-custom-domain-name/" TargetMode="External"/><Relationship Id="rId2" Type="http://schemas.openxmlformats.org/officeDocument/2006/relationships/notesSlide" Target="../notesSlides/notesSlide16.xml"/><Relationship Id="rId1" Type="http://schemas.openxmlformats.org/officeDocument/2006/relationships/slideLayout" Target="../slideLayouts/slideLayout9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msdn.microsoft.com/en-us/library/mt619237.aspx" TargetMode="External"/><Relationship Id="rId2" Type="http://schemas.openxmlformats.org/officeDocument/2006/relationships/notesSlide" Target="../notesSlides/notesSlide17.xml"/><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hyperlink" Target="http://azure.microsoft.com/en-us/documentation/articles/command-line-tools/#Commands_to_manage_your_web_sites" TargetMode="External"/><Relationship Id="rId2" Type="http://schemas.openxmlformats.org/officeDocument/2006/relationships/notesSlide" Target="../notesSlides/notesSlide18.xml"/><Relationship Id="rId1" Type="http://schemas.openxmlformats.org/officeDocument/2006/relationships/slideLayout" Target="../slideLayouts/slideLayout107.xml"/><Relationship Id="rId4" Type="http://schemas.openxmlformats.org/officeDocument/2006/relationships/hyperlink" Target="https://azure.microsoft.com/en-us/documentation/articles/xplat-cli-azure-resource-manager/#work-with-resourc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3" Type="http://schemas.openxmlformats.org/officeDocument/2006/relationships/hyperlink" Target="http://aka.ms/70-533" TargetMode="External"/><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hyperlink" Target="http://aka.ms/Azure/IaaSOpsGuide" TargetMode="External"/><Relationship Id="rId5" Type="http://schemas.openxmlformats.org/officeDocument/2006/relationships/hyperlink" Target="http://aka.ms/Azure/Shortcuts" TargetMode="External"/><Relationship Id="rId4" Type="http://schemas.openxmlformats.org/officeDocument/2006/relationships/hyperlink" Target="http://aka.ms/certification/70-533"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aka.ms/Azure/VM" TargetMode="External"/><Relationship Id="rId2" Type="http://schemas.openxmlformats.org/officeDocument/2006/relationships/notesSlide" Target="../notesSlides/notesSlide20.xml"/><Relationship Id="rId1" Type="http://schemas.openxmlformats.org/officeDocument/2006/relationships/slideLayout" Target="../slideLayouts/slideLayout91.xml"/><Relationship Id="rId5" Type="http://schemas.openxmlformats.org/officeDocument/2006/relationships/image" Target="../media/image33.png"/><Relationship Id="rId4" Type="http://schemas.openxmlformats.org/officeDocument/2006/relationships/hyperlink" Target="https://azure.microsoft.com/en-us/documentation/articles/choose-web-site-cloud-service-v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aka.ms/Azure/Frameworks" TargetMode="External"/><Relationship Id="rId2" Type="http://schemas.openxmlformats.org/officeDocument/2006/relationships/notesSlide" Target="../notesSlides/notesSlide21.xml"/><Relationship Id="rId1" Type="http://schemas.openxmlformats.org/officeDocument/2006/relationships/slideLayout" Target="../slideLayouts/slideLayout9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azure.microsoft.com/en-us/pricing/details/virtual-machines/" TargetMode="External"/><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azure.microsoft.com/en-us/documentation/articles/virtual-machines-windows-tutorial/" TargetMode="External"/><Relationship Id="rId3" Type="http://schemas.openxmlformats.org/officeDocument/2006/relationships/image" Target="../media/image40.png"/><Relationship Id="rId7" Type="http://schemas.openxmlformats.org/officeDocument/2006/relationships/hyperlink" Target="https://azure.microsoft.com/en-us/documentation/articles/virtual-machines-linux-classic-create-upload-vhd/" TargetMode="External"/><Relationship Id="rId2" Type="http://schemas.openxmlformats.org/officeDocument/2006/relationships/notesSlide" Target="../notesSlides/notesSlide23.xml"/><Relationship Id="rId1" Type="http://schemas.openxmlformats.org/officeDocument/2006/relationships/slideLayout" Target="../slideLayouts/slideLayout136.xml"/><Relationship Id="rId6" Type="http://schemas.openxmlformats.org/officeDocument/2006/relationships/hyperlink" Target="https://azure.microsoft.com/en-us/documentation/articles/virtual-machines-linux-cli-deploy-templates/#create-a-custom-vm-image" TargetMode="External"/><Relationship Id="rId5" Type="http://schemas.openxmlformats.org/officeDocument/2006/relationships/hyperlink" Target="https://azure.microsoft.com/en-us/documentation/articles/virtual-machines-linux-create-cli-complete/" TargetMode="External"/><Relationship Id="rId4" Type="http://schemas.openxmlformats.org/officeDocument/2006/relationships/hyperlink" Target="https://azure.microsoft.com/en-us/documentation/articles/guidance-compute-single-vm-linux/" TargetMode="External"/><Relationship Id="rId9" Type="http://schemas.openxmlformats.org/officeDocument/2006/relationships/hyperlink" Target="http://azure.microsoft.com/en-us/documentation/articles/virtual-machines-linux-tutoria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en-us/documentation/articles/virtual-machines-linux-endorsed-distros/" TargetMode="External"/><Relationship Id="rId2" Type="http://schemas.openxmlformats.org/officeDocument/2006/relationships/notesSlide" Target="../notesSlides/notesSlide24.xml"/><Relationship Id="rId1" Type="http://schemas.openxmlformats.org/officeDocument/2006/relationships/slideLayout" Target="../slideLayouts/slideLayout92.xml"/><Relationship Id="rId5" Type="http://schemas.openxmlformats.org/officeDocument/2006/relationships/image" Target="../media/image41.png"/><Relationship Id="rId4" Type="http://schemas.openxmlformats.org/officeDocument/2006/relationships/hyperlink" Target="https://azure.microsoft.com/en-us/documentation/articles/virtual-machines-linux-upload-vh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92.xml"/><Relationship Id="rId6" Type="http://schemas.openxmlformats.org/officeDocument/2006/relationships/hyperlink" Target="http://azure.microsoft.com/en-us/documentation/articles/storage-windows-attach-disk/" TargetMode="External"/><Relationship Id="rId5" Type="http://schemas.openxmlformats.org/officeDocument/2006/relationships/hyperlink" Target="https://azure.microsoft.com/en-us/documentation/articles/virtual-machines-images/" TargetMode="External"/><Relationship Id="rId4" Type="http://schemas.openxmlformats.org/officeDocument/2006/relationships/hyperlink" Target="http://msdn.microsoft.com/en-us/library/azure/jj672979.aspx"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msdn.microsoft.com/en-us/library/azure/dn763935.aspx" TargetMode="External"/><Relationship Id="rId3" Type="http://schemas.openxmlformats.org/officeDocument/2006/relationships/hyperlink" Target="http://azure.microsoft.com/en-us/documentation/articles/install-configure-powershell/" TargetMode="External"/><Relationship Id="rId7" Type="http://schemas.openxmlformats.org/officeDocument/2006/relationships/image" Target="../media/image34.png"/><Relationship Id="rId12"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92.xml"/><Relationship Id="rId6" Type="http://schemas.openxmlformats.org/officeDocument/2006/relationships/hyperlink" Target="http://azure.microsoft.com/en-us/documentation/articles/virtual-machines-windows-deploy-puppet/" TargetMode="External"/><Relationship Id="rId11" Type="http://schemas.openxmlformats.org/officeDocument/2006/relationships/image" Target="../media/image44.png"/><Relationship Id="rId5" Type="http://schemas.openxmlformats.org/officeDocument/2006/relationships/hyperlink" Target="http://azure.microsoft.com/en-us/documentation/articles/virtual-machines-windows-install-chef-client/" TargetMode="External"/><Relationship Id="rId10" Type="http://schemas.openxmlformats.org/officeDocument/2006/relationships/image" Target="../media/image43.png"/><Relationship Id="rId4" Type="http://schemas.openxmlformats.org/officeDocument/2006/relationships/hyperlink" Target="https://azure.microsoft.com/en-us/documentation/articles/automation-dsc-overview/" TargetMode="External"/><Relationship Id="rId9" Type="http://schemas.openxmlformats.org/officeDocument/2006/relationships/hyperlink" Target="https://azure.microsoft.com/en-us/documentation/articles/virtual-machines-imag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msdn.microsoft.com/en-us/library/azure/dn722490.aspx" TargetMode="External"/><Relationship Id="rId2" Type="http://schemas.openxmlformats.org/officeDocument/2006/relationships/notesSlide" Target="../notesSlides/notesSlide27.xml"/><Relationship Id="rId1" Type="http://schemas.openxmlformats.org/officeDocument/2006/relationships/slideLayout" Target="../slideLayouts/slideLayout92.xml"/><Relationship Id="rId4" Type="http://schemas.openxmlformats.org/officeDocument/2006/relationships/hyperlink" Target="https://azure.microsoft.com/en-us/documentation/articles/virtual-networks-acl-powershel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2.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aka.ms/Azure/availability" TargetMode="External"/><Relationship Id="rId2" Type="http://schemas.openxmlformats.org/officeDocument/2006/relationships/notesSlide" Target="../notesSlides/notesSlide30.xml"/><Relationship Id="rId1" Type="http://schemas.openxmlformats.org/officeDocument/2006/relationships/slideLayout" Target="../slideLayouts/slideLayout92.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hyperlink" Target="http://azure.microsoft.com/en-us/documentation/articles/azure-subscription-service-limit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92.xml"/><Relationship Id="rId5" Type="http://schemas.openxmlformats.org/officeDocument/2006/relationships/hyperlink" Target="http://blog.tompawlak.org/windows-azure-fault-and-upgrade-domain" TargetMode="Externa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9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azure.microsoft.com/en-us/documentation/articles/storage-monitoring-diagnosing-troubleshooting/" TargetMode="External"/><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9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2.xml"/></Relationships>
</file>

<file path=ppt/slides/_rels/slide36.xml.rels><?xml version="1.0" encoding="UTF-8" standalone="yes"?>
<Relationships xmlns="http://schemas.openxmlformats.org/package/2006/relationships"><Relationship Id="rId3" Type="http://schemas.openxmlformats.org/officeDocument/2006/relationships/hyperlink" Target="http://aka.ms/Azure/CloudServices" TargetMode="External"/><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9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9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pressstore.com/store/exam-ref-70-533-implementing-microsoft-azure-infrastructure-9780735697065" TargetMode="External"/><Relationship Id="rId7"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96.xml"/><Relationship Id="rId6" Type="http://schemas.openxmlformats.org/officeDocument/2006/relationships/hyperlink" Target="https://azure.microsoft.com/en-us/documentation/articles/powershell-install-configure/" TargetMode="External"/><Relationship Id="rId5" Type="http://schemas.openxmlformats.org/officeDocument/2006/relationships/hyperlink" Target="https://azure.microsoft.com/en-us/downloads/" TargetMode="External"/><Relationship Id="rId4" Type="http://schemas.openxmlformats.org/officeDocument/2006/relationships/hyperlink" Target="http://azure.microsoft.com/en-us/documentation/"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msdn.microsoft.com/en-us/library/azure/ee758711.aspx" TargetMode="External"/><Relationship Id="rId7"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92.xml"/><Relationship Id="rId6" Type="http://schemas.openxmlformats.org/officeDocument/2006/relationships/hyperlink" Target="https://azure.microsoft.com/en-us/documentation/articles/cloud-services-model-and-package/" TargetMode="External"/><Relationship Id="rId5" Type="http://schemas.openxmlformats.org/officeDocument/2006/relationships/hyperlink" Target="http://azure.microsoft.com/en-us/documentation/articles/cloud-services-how-to-create-deploy/" TargetMode="External"/><Relationship Id="rId4" Type="http://schemas.openxmlformats.org/officeDocument/2006/relationships/hyperlink" Target="https://msdn.microsoft.com/en-us/library/azure/ee758710.aspx"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2.xml"/><Relationship Id="rId5" Type="http://schemas.openxmlformats.org/officeDocument/2006/relationships/hyperlink" Target="http://azure.microsoft.com/en-us/documentation/articles/cloud-services-how-to-monitor/" TargetMode="Externa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9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hyperlink" Target="http://azure.microsoft.com/en-us/documentation/articles/storage-use-azcopy/" TargetMode="External"/><Relationship Id="rId2" Type="http://schemas.openxmlformats.org/officeDocument/2006/relationships/notesSlide" Target="../notesSlides/notesSlide44.xml"/><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97.xml"/><Relationship Id="rId4" Type="http://schemas.openxmlformats.org/officeDocument/2006/relationships/hyperlink" Target="http://aka.ms/Azure/Fil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97.xml"/><Relationship Id="rId4" Type="http://schemas.openxmlformats.org/officeDocument/2006/relationships/hyperlink" Target="https://msdn.microsoft.com/en-us/library/dn744326.aspx"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7.xml"/></Relationships>
</file>

<file path=ppt/slides/_rels/slide48.xml.rels><?xml version="1.0" encoding="UTF-8" standalone="yes"?>
<Relationships xmlns="http://schemas.openxmlformats.org/package/2006/relationships"><Relationship Id="rId3" Type="http://schemas.openxmlformats.org/officeDocument/2006/relationships/hyperlink" Target="http://azure.microsoft.com/en-us/documentation/articles/storage-dotnet-shared-access-signature-part-1/" TargetMode="External"/><Relationship Id="rId2" Type="http://schemas.openxmlformats.org/officeDocument/2006/relationships/notesSlide" Target="../notesSlides/notesSlide48.xml"/><Relationship Id="rId1" Type="http://schemas.openxmlformats.org/officeDocument/2006/relationships/slideLayout" Target="../slideLayouts/slideLayout92.xml"/><Relationship Id="rId4" Type="http://schemas.openxmlformats.org/officeDocument/2006/relationships/hyperlink" Target="https://msdn.microsoft.com/en-us/library/azure/ee393341.aspx"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sdn.microsoft.com/en-us/library/azure/dn782840.aspx#DownloadingStorageLogginglogdata" TargetMode="External"/><Relationship Id="rId2" Type="http://schemas.openxmlformats.org/officeDocument/2006/relationships/notesSlide" Target="../notesSlides/notesSlide49.xml"/><Relationship Id="rId1" Type="http://schemas.openxmlformats.org/officeDocument/2006/relationships/slideLayout" Target="../slideLayouts/slideLayout92.xml"/><Relationship Id="rId4" Type="http://schemas.openxmlformats.org/officeDocument/2006/relationships/hyperlink" Target="http://azure.microsoft.com/en-us/documentation/articles/storage-monitor-storage-account/"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azure.microsoft.com/" TargetMode="External"/><Relationship Id="rId7" Type="http://schemas.openxmlformats.org/officeDocument/2006/relationships/hyperlink" Target="https://aka.ms/azure/mva" TargetMode="External"/><Relationship Id="rId2" Type="http://schemas.openxmlformats.org/officeDocument/2006/relationships/notesSlide" Target="../notesSlides/notesSlide5.xml"/><Relationship Id="rId1" Type="http://schemas.openxmlformats.org/officeDocument/2006/relationships/slideLayout" Target="../slideLayouts/slideLayout112.xml"/><Relationship Id="rId6" Type="http://schemas.openxmlformats.org/officeDocument/2006/relationships/hyperlink" Target="https://myignite.microsoft.com/sessions?q=%22Hands-On%20Labs%22" TargetMode="External"/><Relationship Id="rId5" Type="http://schemas.openxmlformats.org/officeDocument/2006/relationships/hyperlink" Target="http://aka.ms/Azure/trial" TargetMode="External"/><Relationship Id="rId4" Type="http://schemas.openxmlformats.org/officeDocument/2006/relationships/hyperlink" Target="http://aka.ms/70-533"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azure.microsoft.com/en-us/documentation/articles/sql-database-cloud-migrate/" TargetMode="External"/><Relationship Id="rId2" Type="http://schemas.openxmlformats.org/officeDocument/2006/relationships/notesSlide" Target="../notesSlides/notesSlide50.xml"/><Relationship Id="rId1" Type="http://schemas.openxmlformats.org/officeDocument/2006/relationships/slideLayout" Target="../slideLayouts/slideLayout92.xml"/></Relationships>
</file>

<file path=ppt/slides/_rels/slide51.xml.rels><?xml version="1.0" encoding="UTF-8" standalone="yes"?>
<Relationships xmlns="http://schemas.openxmlformats.org/package/2006/relationships"><Relationship Id="rId3" Type="http://schemas.openxmlformats.org/officeDocument/2006/relationships/hyperlink" Target="http://azure.microsoft.com/en-us/documentation/articles/backup-configure-vault/" TargetMode="External"/><Relationship Id="rId2" Type="http://schemas.openxmlformats.org/officeDocument/2006/relationships/notesSlide" Target="../notesSlides/notesSlide51.xml"/><Relationship Id="rId1" Type="http://schemas.openxmlformats.org/officeDocument/2006/relationships/slideLayout" Target="../slideLayouts/slideLayout92.xml"/><Relationship Id="rId4" Type="http://schemas.openxmlformats.org/officeDocument/2006/relationships/hyperlink" Target="https://azure.microsoft.com/en-us/documentation/articles/backup-introduction-to-azure-backup/"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documentation/articles/backup-try-azure-backup-in-10-mins/" TargetMode="External"/><Relationship Id="rId2" Type="http://schemas.openxmlformats.org/officeDocument/2006/relationships/notesSlide" Target="../notesSlides/notesSlide52.xml"/><Relationship Id="rId1" Type="http://schemas.openxmlformats.org/officeDocument/2006/relationships/slideLayout" Target="../slideLayouts/slideLayout92.xml"/><Relationship Id="rId4" Type="http://schemas.openxmlformats.org/officeDocument/2006/relationships/hyperlink" Target="https://technet.microsoft.com/en-us/library/hh831765.aspx"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3" Type="http://schemas.openxmlformats.org/officeDocument/2006/relationships/hyperlink" Target="http://aka.ms/Azure/AD" TargetMode="External"/><Relationship Id="rId2" Type="http://schemas.openxmlformats.org/officeDocument/2006/relationships/notesSlide" Target="../notesSlides/notesSlide54.xml"/><Relationship Id="rId1" Type="http://schemas.openxmlformats.org/officeDocument/2006/relationships/slideLayout" Target="../slideLayouts/slideLayout91.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67.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92.xml"/></Relationships>
</file>

<file path=ppt/slides/_rels/slide57.xml.rels><?xml version="1.0" encoding="UTF-8" standalone="yes"?>
<Relationships xmlns="http://schemas.openxmlformats.org/package/2006/relationships"><Relationship Id="rId3" Type="http://schemas.openxmlformats.org/officeDocument/2006/relationships/hyperlink" Target="https://msdn.microsoft.com/en-us/library/azure/dn308586.aspx" TargetMode="External"/><Relationship Id="rId2" Type="http://schemas.openxmlformats.org/officeDocument/2006/relationships/notesSlide" Target="../notesSlides/notesSlide57.xml"/><Relationship Id="rId1" Type="http://schemas.openxmlformats.org/officeDocument/2006/relationships/slideLayout" Target="../slideLayouts/slideLayout92.xml"/><Relationship Id="rId5" Type="http://schemas.openxmlformats.org/officeDocument/2006/relationships/image" Target="../media/image64.png"/><Relationship Id="rId4" Type="http://schemas.openxmlformats.org/officeDocument/2006/relationships/hyperlink" Target="https://azure.microsoft.com/en-us/documentation/articles/active-directory-saas-access-panel-introduc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92.xml"/><Relationship Id="rId6" Type="http://schemas.openxmlformats.org/officeDocument/2006/relationships/hyperlink" Target="https://azure.microsoft.com/en-us/documentation/articles/active-directory-saas-google-apps-tutorial/" TargetMode="External"/><Relationship Id="rId5" Type="http://schemas.openxmlformats.org/officeDocument/2006/relationships/hyperlink" Target="https://azure.microsoft.com/en-us/documentation/articles/active-directory-sso-integrate-saas-apps/" TargetMode="Externa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92.xml"/><Relationship Id="rId5" Type="http://schemas.openxmlformats.org/officeDocument/2006/relationships/hyperlink" Target="https://azure.microsoft.com/en-us/documentation/articles/active-directory-graph-api/" TargetMode="Externa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0.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9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9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0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emf"/><Relationship Id="rId7"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01.xml"/><Relationship Id="rId6"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78.png"/><Relationship Id="rId4" Type="http://schemas.openxmlformats.org/officeDocument/2006/relationships/image" Target="../media/image73.png"/><Relationship Id="rId9"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91.xml"/><Relationship Id="rId4" Type="http://schemas.openxmlformats.org/officeDocument/2006/relationships/hyperlink" Target="http://aka.ms/Azure/Addresse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91.xml"/><Relationship Id="rId5" Type="http://schemas.openxmlformats.org/officeDocument/2006/relationships/image" Target="../media/image7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91.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91.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hyperlink" Target="https://msdn.microsoft.com/library/azure/mt270335.aspx" TargetMode="External"/><Relationship Id="rId2" Type="http://schemas.openxmlformats.org/officeDocument/2006/relationships/notesSlide" Target="../notesSlides/notesSlide68.xml"/><Relationship Id="rId1" Type="http://schemas.openxmlformats.org/officeDocument/2006/relationships/slideLayout" Target="../slideLayouts/slideLayout92.xml"/><Relationship Id="rId5" Type="http://schemas.openxmlformats.org/officeDocument/2006/relationships/image" Target="../media/image8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92.xml"/><Relationship Id="rId6" Type="http://schemas.openxmlformats.org/officeDocument/2006/relationships/hyperlink" Target="http://msdn.microsoft.com/en-us/library/azure/jj157100.aspx"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9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5.xml"/></Relationships>
</file>

<file path=ppt/slides/_rels/slide72.xml.rels><?xml version="1.0" encoding="UTF-8" standalone="yes"?>
<Relationships xmlns="http://schemas.openxmlformats.org/package/2006/relationships"><Relationship Id="rId3" Type="http://schemas.openxmlformats.org/officeDocument/2006/relationships/hyperlink" Target="http://azure.microsoft.com/en-us/documentation/videos/index/?services=expressroute" TargetMode="External"/><Relationship Id="rId2" Type="http://schemas.openxmlformats.org/officeDocument/2006/relationships/notesSlide" Target="../notesSlides/notesSlide72.xml"/><Relationship Id="rId1" Type="http://schemas.openxmlformats.org/officeDocument/2006/relationships/slideLayout" Target="../slideLayouts/slideLayout9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hyperlink" Target="http://aka.ms/Azure/ARM" TargetMode="External"/><Relationship Id="rId3" Type="http://schemas.openxmlformats.org/officeDocument/2006/relationships/tags" Target="../tags/tag2.xml"/><Relationship Id="rId7" Type="http://schemas.openxmlformats.org/officeDocument/2006/relationships/image" Target="../media/image2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8.xml"/><Relationship Id="rId4"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hyperlink" Target="http://aka.ms/Azure/WebApps" TargetMode="External"/><Relationship Id="rId2" Type="http://schemas.openxmlformats.org/officeDocument/2006/relationships/notesSlide" Target="../notesSlides/notesSlide9.xml"/><Relationship Id="rId1" Type="http://schemas.openxmlformats.org/officeDocument/2006/relationships/slideLayout" Target="../slideLayouts/slideLayout9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t>Exam Prep 70-533 </a:t>
            </a:r>
            <a:br>
              <a:rPr lang="en-US" sz="4400" dirty="0"/>
            </a:br>
            <a:r>
              <a:rPr lang="fr-FR" sz="4400" dirty="0" err="1"/>
              <a:t>Implementing</a:t>
            </a:r>
            <a:r>
              <a:rPr lang="fr-FR" sz="4400" dirty="0"/>
              <a:t> Microsoft Azure Infrastructure Solutions </a:t>
            </a:r>
            <a:endParaRPr lang="en-US" sz="4400" dirty="0"/>
          </a:p>
        </p:txBody>
      </p:sp>
      <p:sp>
        <p:nvSpPr>
          <p:cNvPr id="7" name="Text Placeholder 6"/>
          <p:cNvSpPr>
            <a:spLocks noGrp="1"/>
          </p:cNvSpPr>
          <p:nvPr>
            <p:ph type="body" sz="quarter" idx="12"/>
          </p:nvPr>
        </p:nvSpPr>
        <p:spPr/>
        <p:txBody>
          <a:bodyPr/>
          <a:lstStyle/>
          <a:p>
            <a:r>
              <a:rPr lang="en-US" dirty="0" smtClean="0"/>
              <a:t>Ashok Kumar Jayabalan</a:t>
            </a:r>
            <a:endParaRPr lang="en-US" dirty="0"/>
          </a:p>
        </p:txBody>
      </p:sp>
    </p:spTree>
    <p:extLst>
      <p:ext uri="{BB962C8B-B14F-4D97-AF65-F5344CB8AC3E}">
        <p14:creationId xmlns:p14="http://schemas.microsoft.com/office/powerpoint/2010/main" val="18891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5467337" y="1028409"/>
            <a:ext cx="6727618" cy="3130552"/>
          </a:xfrm>
          <a:prstGeom prst="rect">
            <a:avLst/>
          </a:prstGeom>
        </p:spPr>
      </p:pic>
      <p:sp>
        <p:nvSpPr>
          <p:cNvPr id="2" name="Title 1"/>
          <p:cNvSpPr>
            <a:spLocks noGrp="1"/>
          </p:cNvSpPr>
          <p:nvPr>
            <p:ph type="title"/>
          </p:nvPr>
        </p:nvSpPr>
        <p:spPr>
          <a:xfrm>
            <a:off x="122237" y="295274"/>
            <a:ext cx="12041966" cy="917575"/>
          </a:xfrm>
          <a:noFill/>
        </p:spPr>
        <p:txBody>
          <a:bodyPr/>
          <a:lstStyle/>
          <a:p>
            <a:r>
              <a:rPr lang="en-US" dirty="0"/>
              <a:t>Deploy WebApps</a:t>
            </a:r>
            <a:endParaRPr lang="en-US" sz="3200" dirty="0"/>
          </a:p>
        </p:txBody>
      </p:sp>
      <p:sp>
        <p:nvSpPr>
          <p:cNvPr id="3" name="Content Placeholder 2"/>
          <p:cNvSpPr>
            <a:spLocks noGrp="1"/>
          </p:cNvSpPr>
          <p:nvPr>
            <p:ph idx="4294967295"/>
          </p:nvPr>
        </p:nvSpPr>
        <p:spPr>
          <a:xfrm>
            <a:off x="530785" y="1230998"/>
            <a:ext cx="4924045" cy="4518160"/>
          </a:xfrm>
          <a:prstGeom prst="rect">
            <a:avLst/>
          </a:prstGeom>
        </p:spPr>
        <p:txBody>
          <a:bodyPr/>
          <a:lstStyle/>
          <a:p>
            <a:pPr marL="0" indent="0">
              <a:buNone/>
            </a:pPr>
            <a:r>
              <a:rPr lang="en-US" dirty="0">
                <a:gradFill>
                  <a:gsLst>
                    <a:gs pos="1250">
                      <a:srgbClr val="D83B01"/>
                    </a:gs>
                    <a:gs pos="99000">
                      <a:srgbClr val="D83B01"/>
                    </a:gs>
                  </a:gsLst>
                  <a:lin ang="5400000" scaled="0"/>
                </a:gradFill>
              </a:rPr>
              <a:t>App Service / ASE</a:t>
            </a:r>
          </a:p>
          <a:p>
            <a:pPr lvl="1"/>
            <a:r>
              <a:rPr lang="en-US" dirty="0"/>
              <a:t>PaaS Container</a:t>
            </a:r>
          </a:p>
          <a:p>
            <a:pPr lvl="1"/>
            <a:r>
              <a:rPr lang="en-US" dirty="0"/>
              <a:t>Run on managed VMs</a:t>
            </a:r>
            <a:endParaRPr lang="en-US" dirty="0">
              <a:gradFill>
                <a:gsLst>
                  <a:gs pos="1250">
                    <a:schemeClr val="tx2"/>
                  </a:gs>
                  <a:gs pos="99000">
                    <a:schemeClr val="tx2"/>
                  </a:gs>
                </a:gsLst>
                <a:lin ang="5400000" scaled="0"/>
              </a:gradFill>
            </a:endParaRPr>
          </a:p>
          <a:p>
            <a:pPr marL="0" indent="0">
              <a:buNone/>
            </a:pPr>
            <a:r>
              <a:rPr lang="en-US" dirty="0">
                <a:gradFill>
                  <a:gsLst>
                    <a:gs pos="1250">
                      <a:srgbClr val="D83B01"/>
                    </a:gs>
                    <a:gs pos="99000">
                      <a:srgbClr val="D83B01"/>
                    </a:gs>
                  </a:gsLst>
                  <a:lin ang="5400000" scaled="0"/>
                </a:gradFill>
              </a:rPr>
              <a:t>Pricing Tiers </a:t>
            </a:r>
          </a:p>
          <a:p>
            <a:pPr lvl="1"/>
            <a:r>
              <a:rPr lang="en-US" dirty="0"/>
              <a:t>Free, Share, Standard, Basic, Premium</a:t>
            </a:r>
          </a:p>
          <a:p>
            <a:pPr lvl="1"/>
            <a:r>
              <a:rPr lang="en-US" dirty="0"/>
              <a:t>No Slots in Basic!</a:t>
            </a:r>
          </a:p>
          <a:p>
            <a:pPr lvl="1"/>
            <a:r>
              <a:rPr lang="en-US" dirty="0"/>
              <a:t>Scale Up, Scale Out</a:t>
            </a:r>
          </a:p>
          <a:p>
            <a:pPr lvl="1"/>
            <a:r>
              <a:rPr lang="en-US" dirty="0"/>
              <a:t>Can’t change </a:t>
            </a:r>
            <a:r>
              <a:rPr lang="en-US" b="1" dirty="0"/>
              <a:t>Free</a:t>
            </a:r>
            <a:r>
              <a:rPr lang="en-US" dirty="0"/>
              <a:t> until remove spending limits first!</a:t>
            </a:r>
          </a:p>
        </p:txBody>
      </p:sp>
      <p:pic>
        <p:nvPicPr>
          <p:cNvPr id="10" name="Picture 9"/>
          <p:cNvPicPr>
            <a:picLocks noChangeAspect="1"/>
          </p:cNvPicPr>
          <p:nvPr/>
        </p:nvPicPr>
        <p:blipFill>
          <a:blip r:embed="rId4"/>
          <a:stretch>
            <a:fillRect/>
          </a:stretch>
        </p:blipFill>
        <p:spPr>
          <a:xfrm>
            <a:off x="7073871" y="1230998"/>
            <a:ext cx="5121084" cy="2804403"/>
          </a:xfrm>
          <a:prstGeom prst="rect">
            <a:avLst/>
          </a:prstGeom>
        </p:spPr>
      </p:pic>
      <p:pic>
        <p:nvPicPr>
          <p:cNvPr id="13" name="Picture 12"/>
          <p:cNvPicPr>
            <a:picLocks noChangeAspect="1"/>
          </p:cNvPicPr>
          <p:nvPr/>
        </p:nvPicPr>
        <p:blipFill>
          <a:blip r:embed="rId5"/>
          <a:stretch>
            <a:fillRect/>
          </a:stretch>
        </p:blipFill>
        <p:spPr>
          <a:xfrm>
            <a:off x="5454830" y="295274"/>
            <a:ext cx="6878942" cy="484789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69998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WebApps Deployment</a:t>
            </a:r>
            <a:endParaRPr lang="en-US" sz="3200" dirty="0"/>
          </a:p>
        </p:txBody>
      </p:sp>
      <p:sp>
        <p:nvSpPr>
          <p:cNvPr id="3" name="Content Placeholder 2"/>
          <p:cNvSpPr>
            <a:spLocks noGrp="1"/>
          </p:cNvSpPr>
          <p:nvPr>
            <p:ph idx="4294967295"/>
          </p:nvPr>
        </p:nvSpPr>
        <p:spPr>
          <a:xfrm>
            <a:off x="530784" y="1230998"/>
            <a:ext cx="7790549" cy="4333494"/>
          </a:xfrm>
          <a:prstGeom prst="rect">
            <a:avLst/>
          </a:prstGeom>
        </p:spPr>
        <p:txBody>
          <a:bodyPr/>
          <a:lstStyle/>
          <a:p>
            <a:pPr marL="0" indent="0">
              <a:buNone/>
            </a:pPr>
            <a:r>
              <a:rPr lang="en-US" dirty="0">
                <a:gradFill>
                  <a:gsLst>
                    <a:gs pos="1250">
                      <a:srgbClr val="D83B01"/>
                    </a:gs>
                    <a:gs pos="99000">
                      <a:srgbClr val="D83B01"/>
                    </a:gs>
                  </a:gsLst>
                  <a:lin ang="5400000" scaled="0"/>
                </a:gradFill>
              </a:rPr>
              <a:t>Cloud Sync</a:t>
            </a:r>
          </a:p>
          <a:p>
            <a:pPr marL="0" lvl="1" indent="0">
              <a:buNone/>
            </a:pPr>
            <a:r>
              <a:rPr lang="en-US" sz="2000" dirty="0">
                <a:cs typeface="Consolas" panose="020B0609020204030204" pitchFamily="49" charset="0"/>
              </a:rPr>
              <a:t>Powered by Kudu Deployment Engine</a:t>
            </a:r>
          </a:p>
          <a:p>
            <a:pPr marL="0" lvl="1" indent="0">
              <a:buNone/>
            </a:pPr>
            <a:r>
              <a:rPr lang="en-US" sz="2000" dirty="0">
                <a:cs typeface="Consolas" panose="020B0609020204030204" pitchFamily="49" charset="0"/>
              </a:rPr>
              <a:t>Integrated with App Service</a:t>
            </a:r>
          </a:p>
          <a:p>
            <a:pPr marL="0" lvl="1" indent="0">
              <a:buNone/>
            </a:pPr>
            <a:r>
              <a:rPr lang="en-US" sz="2000" dirty="0">
                <a:cs typeface="Consolas" panose="020B0609020204030204" pitchFamily="49" charset="0"/>
              </a:rPr>
              <a:t>Select </a:t>
            </a:r>
            <a:r>
              <a:rPr lang="en-US" sz="2000" b="1" dirty="0">
                <a:cs typeface="Consolas" panose="020B0609020204030204" pitchFamily="49" charset="0"/>
              </a:rPr>
              <a:t>OneDrive</a:t>
            </a:r>
            <a:r>
              <a:rPr lang="en-US" sz="2000" dirty="0">
                <a:cs typeface="Consolas" panose="020B0609020204030204" pitchFamily="49" charset="0"/>
              </a:rPr>
              <a:t> (Apps\Azure Web Apps )or </a:t>
            </a:r>
            <a:r>
              <a:rPr lang="en-US" sz="2000" b="1" dirty="0" err="1">
                <a:cs typeface="Consolas" panose="020B0609020204030204" pitchFamily="49" charset="0"/>
              </a:rPr>
              <a:t>DropBox</a:t>
            </a:r>
            <a:r>
              <a:rPr lang="en-US" sz="2000" dirty="0">
                <a:cs typeface="Consolas" panose="020B0609020204030204" pitchFamily="49" charset="0"/>
              </a:rPr>
              <a:t> (Dropbox\Apps\Azure) as deployment source</a:t>
            </a:r>
          </a:p>
          <a:p>
            <a:pPr lvl="2" indent="-342900"/>
            <a:endParaRPr lang="en-US" sz="1600" dirty="0">
              <a:cs typeface="Consolas" panose="020B0609020204030204" pitchFamily="49" charset="0"/>
            </a:endParaRPr>
          </a:p>
          <a:p>
            <a:pPr marL="0" indent="0">
              <a:buNone/>
            </a:pPr>
            <a:r>
              <a:rPr lang="en-US" dirty="0">
                <a:gradFill>
                  <a:gsLst>
                    <a:gs pos="1250">
                      <a:srgbClr val="D83B01"/>
                    </a:gs>
                    <a:gs pos="99000">
                      <a:srgbClr val="D83B01"/>
                    </a:gs>
                  </a:gsLst>
                  <a:lin ang="5400000" scaled="0"/>
                </a:gradFill>
              </a:rPr>
              <a:t>Continuous Deployment</a:t>
            </a:r>
          </a:p>
          <a:p>
            <a:pPr marL="0" lvl="1" indent="0">
              <a:buNone/>
            </a:pPr>
            <a:r>
              <a:rPr lang="en-US" sz="2000" dirty="0">
                <a:cs typeface="Consolas" panose="020B0609020204030204" pitchFamily="49" charset="0"/>
              </a:rPr>
              <a:t>Continuous deployment workflow</a:t>
            </a:r>
          </a:p>
          <a:p>
            <a:pPr marL="0" lvl="1" indent="0">
              <a:buNone/>
            </a:pPr>
            <a:r>
              <a:rPr lang="en-US" sz="2000" dirty="0" err="1">
                <a:cs typeface="Consolas" panose="020B0609020204030204" pitchFamily="49" charset="0"/>
              </a:rPr>
              <a:t>BitBucket</a:t>
            </a:r>
            <a:r>
              <a:rPr lang="en-US" sz="2000" dirty="0">
                <a:cs typeface="Consolas" panose="020B0609020204030204" pitchFamily="49" charset="0"/>
              </a:rPr>
              <a:t>, GitHub, and Visual Studio Team Services (</a:t>
            </a:r>
            <a:r>
              <a:rPr lang="en-US" sz="2000" b="1" dirty="0">
                <a:cs typeface="Consolas" panose="020B0609020204030204" pitchFamily="49" charset="0"/>
              </a:rPr>
              <a:t>VSTS</a:t>
            </a:r>
            <a:r>
              <a:rPr lang="en-US" sz="2000" dirty="0">
                <a:cs typeface="Consolas" panose="020B0609020204030204" pitchFamily="49" charset="0"/>
              </a:rPr>
              <a:t>) </a:t>
            </a:r>
          </a:p>
          <a:p>
            <a:pPr marL="0" lvl="1" indent="0">
              <a:buNone/>
            </a:pPr>
            <a:r>
              <a:rPr lang="en-US" sz="2000" dirty="0">
                <a:cs typeface="Consolas" panose="020B0609020204030204" pitchFamily="49" charset="0"/>
              </a:rPr>
              <a:t>Best for integration of frequent/multiple contributions </a:t>
            </a:r>
          </a:p>
          <a:p>
            <a:pPr marL="0" lvl="1" indent="0">
              <a:buNone/>
            </a:pPr>
            <a:r>
              <a:rPr lang="en-US" sz="2000" dirty="0">
                <a:cs typeface="Consolas" panose="020B0609020204030204" pitchFamily="49" charset="0"/>
              </a:rPr>
              <a:t>Disable with </a:t>
            </a:r>
            <a:r>
              <a:rPr lang="en-US" sz="2000" b="1" dirty="0">
                <a:cs typeface="Consolas" panose="020B0609020204030204" pitchFamily="49" charset="0"/>
              </a:rPr>
              <a:t>Disconnect</a:t>
            </a:r>
            <a:r>
              <a:rPr lang="en-US" sz="2000" dirty="0">
                <a:cs typeface="Consolas" panose="020B0609020204030204" pitchFamily="49" charset="0"/>
              </a:rPr>
              <a:t> option in deployment</a:t>
            </a:r>
          </a:p>
        </p:txBody>
      </p:sp>
      <p:pic>
        <p:nvPicPr>
          <p:cNvPr id="4" name="Picture 3"/>
          <p:cNvPicPr>
            <a:picLocks noChangeAspect="1"/>
          </p:cNvPicPr>
          <p:nvPr/>
        </p:nvPicPr>
        <p:blipFill>
          <a:blip r:embed="rId3"/>
          <a:stretch>
            <a:fillRect/>
          </a:stretch>
        </p:blipFill>
        <p:spPr>
          <a:xfrm>
            <a:off x="8595651" y="4320213"/>
            <a:ext cx="2237048" cy="121504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469164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Local Git Deployment</a:t>
            </a:r>
            <a:endParaRPr lang="en-US" sz="3200" dirty="0"/>
          </a:p>
        </p:txBody>
      </p:sp>
      <p:sp>
        <p:nvSpPr>
          <p:cNvPr id="3" name="Content Placeholder 2"/>
          <p:cNvSpPr>
            <a:spLocks noGrp="1"/>
          </p:cNvSpPr>
          <p:nvPr>
            <p:ph idx="4294967295"/>
          </p:nvPr>
        </p:nvSpPr>
        <p:spPr>
          <a:xfrm>
            <a:off x="457579" y="1028409"/>
            <a:ext cx="11795631" cy="6032421"/>
          </a:xfrm>
          <a:prstGeom prst="rect">
            <a:avLst/>
          </a:prstGeom>
        </p:spPr>
        <p:txBody>
          <a:bodyPr/>
          <a:lstStyle/>
          <a:p>
            <a:pPr marL="0" indent="0">
              <a:buNone/>
            </a:pPr>
            <a:r>
              <a:rPr lang="en-US" dirty="0">
                <a:gradFill>
                  <a:gsLst>
                    <a:gs pos="1250">
                      <a:srgbClr val="D83B01"/>
                    </a:gs>
                    <a:gs pos="99000">
                      <a:srgbClr val="D83B01"/>
                    </a:gs>
                  </a:gsLst>
                  <a:lin ang="5400000" scaled="0"/>
                </a:gradFill>
              </a:rPr>
              <a:t>Step 1 Create a local repository</a:t>
            </a:r>
          </a:p>
          <a:p>
            <a:pPr marL="241300" lvl="1" indent="0">
              <a:buNone/>
            </a:pPr>
            <a:r>
              <a:rPr lang="en-US" sz="2000" dirty="0">
                <a:cs typeface="Consolas" panose="020B0609020204030204" pitchFamily="49" charset="0"/>
              </a:rPr>
              <a:t>Can use cmd program like </a:t>
            </a:r>
            <a:r>
              <a:rPr lang="en-US" sz="2000" dirty="0" err="1">
                <a:cs typeface="Consolas" panose="020B0609020204030204" pitchFamily="49" charset="0"/>
              </a:rPr>
              <a:t>GitBash</a:t>
            </a:r>
            <a:r>
              <a:rPr lang="en-US" sz="2000" dirty="0">
                <a:cs typeface="Consolas" panose="020B0609020204030204" pitchFamily="49" charset="0"/>
              </a:rPr>
              <a:t>, Bash (UNIX) or Terminal (OSX)</a:t>
            </a:r>
          </a:p>
          <a:p>
            <a:pPr marL="241300" lvl="1" indent="0">
              <a:buNone/>
            </a:pPr>
            <a:r>
              <a:rPr lang="en-US" sz="2000" dirty="0" err="1">
                <a:cs typeface="Consolas" panose="020B0609020204030204" pitchFamily="49" charset="0"/>
              </a:rPr>
              <a:t>Intiialize</a:t>
            </a:r>
            <a:r>
              <a:rPr lang="en-US" sz="2000" dirty="0">
                <a:cs typeface="Consolas" panose="020B0609020204030204" pitchFamily="49" charset="0"/>
              </a:rPr>
              <a:t> it with </a:t>
            </a:r>
            <a:r>
              <a:rPr lang="en-US" sz="2000" dirty="0" err="1">
                <a:solidFill>
                  <a:srgbClr val="00B0F0"/>
                </a:solidFill>
                <a:latin typeface="Consolas" panose="020B0609020204030204" pitchFamily="49" charset="0"/>
              </a:rPr>
              <a:t>git</a:t>
            </a:r>
            <a:r>
              <a:rPr lang="en-US" sz="2000" dirty="0">
                <a:solidFill>
                  <a:srgbClr val="00B0F0"/>
                </a:solidFill>
                <a:latin typeface="Consolas" panose="020B0609020204030204" pitchFamily="49" charset="0"/>
              </a:rPr>
              <a:t> </a:t>
            </a:r>
            <a:r>
              <a:rPr lang="en-US" sz="2000" dirty="0" err="1">
                <a:solidFill>
                  <a:srgbClr val="00B0F0"/>
                </a:solidFill>
                <a:latin typeface="Consolas" panose="020B0609020204030204" pitchFamily="49" charset="0"/>
              </a:rPr>
              <a:t>init</a:t>
            </a:r>
            <a:endParaRPr lang="en-US" sz="2000" dirty="0">
              <a:solidFill>
                <a:srgbClr val="00B0F0"/>
              </a:solidFill>
              <a:latin typeface="Consolas" panose="020B0609020204030204" pitchFamily="49" charset="0"/>
              <a:cs typeface="Consolas" panose="020B0609020204030204" pitchFamily="49" charset="0"/>
            </a:endParaRPr>
          </a:p>
          <a:p>
            <a:pPr marL="0" indent="0">
              <a:buNone/>
            </a:pPr>
            <a:r>
              <a:rPr lang="en-US" dirty="0">
                <a:gradFill>
                  <a:gsLst>
                    <a:gs pos="1250">
                      <a:srgbClr val="D83B01"/>
                    </a:gs>
                    <a:gs pos="99000">
                      <a:srgbClr val="D83B01"/>
                    </a:gs>
                  </a:gsLst>
                  <a:lin ang="5400000" scaled="0"/>
                </a:gradFill>
              </a:rPr>
              <a:t>Step 2 Commit your content</a:t>
            </a:r>
          </a:p>
          <a:p>
            <a:pPr marL="241300" lvl="1" indent="0">
              <a:buNone/>
            </a:pPr>
            <a:r>
              <a:rPr lang="en-US" sz="2000" dirty="0">
                <a:cs typeface="Consolas" panose="020B0609020204030204" pitchFamily="49" charset="0"/>
              </a:rPr>
              <a:t>If no repository content, create </a:t>
            </a:r>
            <a:r>
              <a:rPr lang="en-US" sz="2000" b="1" dirty="0" err="1">
                <a:cs typeface="Consolas" panose="020B0609020204030204" pitchFamily="49" charset="0"/>
              </a:rPr>
              <a:t>index.hml</a:t>
            </a:r>
            <a:r>
              <a:rPr lang="en-US" sz="2000" dirty="0">
                <a:cs typeface="Consolas" panose="020B0609020204030204" pitchFamily="49" charset="0"/>
              </a:rPr>
              <a:t> </a:t>
            </a:r>
          </a:p>
          <a:p>
            <a:pPr marL="241300" lvl="1" indent="0">
              <a:buNone/>
            </a:pPr>
            <a:r>
              <a:rPr lang="en-US" sz="2000" dirty="0">
                <a:cs typeface="Consolas" panose="020B0609020204030204" pitchFamily="49" charset="0"/>
              </a:rPr>
              <a:t>Add the files to the repository </a:t>
            </a:r>
            <a:r>
              <a:rPr lang="en-US" sz="2000" dirty="0" err="1">
                <a:solidFill>
                  <a:srgbClr val="00B0F0"/>
                </a:solidFill>
                <a:latin typeface="Consolas" panose="020B0609020204030204" pitchFamily="49" charset="0"/>
              </a:rPr>
              <a:t>git</a:t>
            </a:r>
            <a:r>
              <a:rPr lang="en-US" sz="2000" dirty="0">
                <a:solidFill>
                  <a:srgbClr val="00B0F0"/>
                </a:solidFill>
                <a:latin typeface="Consolas" panose="020B0609020204030204" pitchFamily="49" charset="0"/>
              </a:rPr>
              <a:t> add -A </a:t>
            </a:r>
          </a:p>
          <a:p>
            <a:pPr marL="241300" lvl="1" indent="0">
              <a:buNone/>
            </a:pPr>
            <a:r>
              <a:rPr lang="en-US" sz="2000" dirty="0">
                <a:cs typeface="Consolas" panose="020B0609020204030204" pitchFamily="49" charset="0"/>
              </a:rPr>
              <a:t>Commit the changes to the repository </a:t>
            </a:r>
            <a:r>
              <a:rPr lang="en-US" sz="2000" dirty="0" err="1">
                <a:solidFill>
                  <a:srgbClr val="00B0F0"/>
                </a:solidFill>
                <a:latin typeface="Consolas" panose="020B0609020204030204" pitchFamily="49" charset="0"/>
              </a:rPr>
              <a:t>git</a:t>
            </a:r>
            <a:r>
              <a:rPr lang="en-US" sz="2000" dirty="0">
                <a:solidFill>
                  <a:srgbClr val="00B0F0"/>
                </a:solidFill>
                <a:latin typeface="Consolas" panose="020B0609020204030204" pitchFamily="49" charset="0"/>
              </a:rPr>
              <a:t> commit -m "Hello Azure App Service“</a:t>
            </a:r>
          </a:p>
          <a:p>
            <a:pPr marL="0" indent="0">
              <a:buNone/>
            </a:pPr>
            <a:r>
              <a:rPr lang="en-US" dirty="0">
                <a:gradFill>
                  <a:gsLst>
                    <a:gs pos="1250">
                      <a:srgbClr val="D83B01"/>
                    </a:gs>
                    <a:gs pos="99000">
                      <a:srgbClr val="D83B01"/>
                    </a:gs>
                  </a:gsLst>
                  <a:lin ang="5400000" scaled="0"/>
                </a:gradFill>
              </a:rPr>
              <a:t>Step 3 Enable Repository</a:t>
            </a:r>
          </a:p>
          <a:p>
            <a:pPr marL="241300" lvl="1" indent="0">
              <a:buNone/>
            </a:pPr>
            <a:r>
              <a:rPr lang="en-US" sz="2000" dirty="0">
                <a:cs typeface="Consolas" panose="020B0609020204030204" pitchFamily="49" charset="0"/>
              </a:rPr>
              <a:t>If first time, need to setup deployment credentials </a:t>
            </a:r>
            <a:r>
              <a:rPr lang="en-US" sz="2000" b="1" dirty="0">
                <a:cs typeface="Consolas" panose="020B0609020204030204" pitchFamily="49" charset="0"/>
              </a:rPr>
              <a:t>Settings&gt;Deployment&gt;Credentials</a:t>
            </a:r>
            <a:r>
              <a:rPr lang="en-US" sz="2000" dirty="0">
                <a:cs typeface="Consolas" panose="020B0609020204030204" pitchFamily="49" charset="0"/>
              </a:rPr>
              <a:t> from the App’s blade</a:t>
            </a:r>
          </a:p>
          <a:p>
            <a:pPr marL="0" indent="0">
              <a:buNone/>
            </a:pPr>
            <a:r>
              <a:rPr lang="en-US" dirty="0">
                <a:gradFill>
                  <a:gsLst>
                    <a:gs pos="1250">
                      <a:srgbClr val="D83B01"/>
                    </a:gs>
                    <a:gs pos="99000">
                      <a:srgbClr val="D83B01"/>
                    </a:gs>
                  </a:gsLst>
                  <a:lin ang="5400000" scaled="0"/>
                </a:gradFill>
              </a:rPr>
              <a:t>Step 4 Deploy Project</a:t>
            </a:r>
          </a:p>
          <a:p>
            <a:pPr marL="241300" lvl="1" indent="0">
              <a:buNone/>
            </a:pPr>
            <a:r>
              <a:rPr lang="en-US" sz="2000" dirty="0">
                <a:cs typeface="Consolas" panose="020B0609020204030204" pitchFamily="49" charset="0"/>
              </a:rPr>
              <a:t>Click </a:t>
            </a:r>
            <a:r>
              <a:rPr lang="en-US" sz="2000" b="1" dirty="0">
                <a:cs typeface="Consolas" panose="020B0609020204030204" pitchFamily="49" charset="0"/>
              </a:rPr>
              <a:t>Settings&gt;Properties</a:t>
            </a:r>
            <a:r>
              <a:rPr lang="en-US" sz="2000" dirty="0">
                <a:cs typeface="Consolas" panose="020B0609020204030204" pitchFamily="49" charset="0"/>
              </a:rPr>
              <a:t> for the </a:t>
            </a:r>
            <a:r>
              <a:rPr lang="en-US" sz="2000" b="1" dirty="0">
                <a:cs typeface="Consolas" panose="020B0609020204030204" pitchFamily="49" charset="0"/>
              </a:rPr>
              <a:t>Git URL. </a:t>
            </a:r>
            <a:r>
              <a:rPr lang="en-US" sz="2000" dirty="0">
                <a:cs typeface="Consolas" panose="020B0609020204030204" pitchFamily="49" charset="0"/>
              </a:rPr>
              <a:t>Use </a:t>
            </a:r>
            <a:r>
              <a:rPr lang="en-US" sz="2000" dirty="0" err="1">
                <a:solidFill>
                  <a:srgbClr val="00B0F0"/>
                </a:solidFill>
                <a:latin typeface="Consolas" panose="020B0609020204030204" pitchFamily="49" charset="0"/>
              </a:rPr>
              <a:t>git</a:t>
            </a:r>
            <a:r>
              <a:rPr lang="en-US" sz="2000" dirty="0">
                <a:solidFill>
                  <a:srgbClr val="00B0F0"/>
                </a:solidFill>
                <a:latin typeface="Consolas" panose="020B0609020204030204" pitchFamily="49" charset="0"/>
              </a:rPr>
              <a:t> remote </a:t>
            </a:r>
            <a:r>
              <a:rPr lang="en-US" sz="2000" dirty="0">
                <a:cs typeface="Consolas" panose="020B0609020204030204" pitchFamily="49" charset="0"/>
              </a:rPr>
              <a:t>to add the remote reference listed in Git URL. Push content with </a:t>
            </a:r>
            <a:r>
              <a:rPr lang="en-US" sz="2000" dirty="0" err="1">
                <a:solidFill>
                  <a:srgbClr val="00B0F0"/>
                </a:solidFill>
                <a:latin typeface="Consolas" panose="020B0609020204030204" pitchFamily="49" charset="0"/>
              </a:rPr>
              <a:t>git</a:t>
            </a:r>
            <a:r>
              <a:rPr lang="en-US" sz="2000" dirty="0">
                <a:solidFill>
                  <a:srgbClr val="00B0F0"/>
                </a:solidFill>
                <a:latin typeface="Consolas" panose="020B0609020204030204" pitchFamily="49" charset="0"/>
              </a:rPr>
              <a:t> push azure master</a:t>
            </a:r>
          </a:p>
          <a:p>
            <a:pPr marL="241300" lvl="1" indent="0">
              <a:buNone/>
            </a:pPr>
            <a:endParaRPr lang="en-US" sz="2000" dirty="0">
              <a:cs typeface="Consolas" panose="020B0609020204030204" pitchFamily="49" charset="0"/>
            </a:endParaRPr>
          </a:p>
        </p:txBody>
      </p:sp>
    </p:spTree>
    <p:extLst>
      <p:ext uri="{BB962C8B-B14F-4D97-AF65-F5344CB8AC3E}">
        <p14:creationId xmlns:p14="http://schemas.microsoft.com/office/powerpoint/2010/main" val="8546861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Deploy WebApps</a:t>
            </a:r>
            <a:endParaRPr lang="en-US" sz="3200" dirty="0"/>
          </a:p>
        </p:txBody>
      </p:sp>
      <p:sp>
        <p:nvSpPr>
          <p:cNvPr id="3" name="Content Placeholder 2"/>
          <p:cNvSpPr>
            <a:spLocks noGrp="1"/>
          </p:cNvSpPr>
          <p:nvPr>
            <p:ph idx="4294967295"/>
          </p:nvPr>
        </p:nvSpPr>
        <p:spPr>
          <a:xfrm>
            <a:off x="530785" y="1230998"/>
            <a:ext cx="6449452" cy="5478423"/>
          </a:xfrm>
          <a:prstGeom prst="rect">
            <a:avLst/>
          </a:prstGeom>
        </p:spPr>
        <p:txBody>
          <a:bodyPr/>
          <a:lstStyle/>
          <a:p>
            <a:pPr marL="0" indent="0">
              <a:buNone/>
            </a:pPr>
            <a:r>
              <a:rPr lang="en-US" dirty="0">
                <a:gradFill>
                  <a:gsLst>
                    <a:gs pos="1250">
                      <a:srgbClr val="D83B01"/>
                    </a:gs>
                    <a:gs pos="99000">
                      <a:srgbClr val="D83B01"/>
                    </a:gs>
                  </a:gsLst>
                  <a:lin ang="5400000" scaled="0"/>
                </a:gradFill>
              </a:rPr>
              <a:t>Deployment Slots</a:t>
            </a:r>
          </a:p>
          <a:p>
            <a:pPr lvl="1" indent="-342900"/>
            <a:r>
              <a:rPr lang="en-US" sz="2000" dirty="0">
                <a:cs typeface="Consolas" panose="020B0609020204030204" pitchFamily="49" charset="0"/>
              </a:rPr>
              <a:t>Need </a:t>
            </a:r>
            <a:r>
              <a:rPr lang="en-US" sz="2000" b="1" dirty="0">
                <a:cs typeface="Consolas" panose="020B0609020204030204" pitchFamily="49" charset="0"/>
              </a:rPr>
              <a:t> Standard </a:t>
            </a:r>
            <a:r>
              <a:rPr lang="en-US" sz="2000" dirty="0">
                <a:cs typeface="Consolas" panose="020B0609020204030204" pitchFamily="49" charset="0"/>
              </a:rPr>
              <a:t>or </a:t>
            </a:r>
            <a:r>
              <a:rPr lang="en-US" sz="2000" b="1" dirty="0">
                <a:cs typeface="Consolas" panose="020B0609020204030204" pitchFamily="49" charset="0"/>
              </a:rPr>
              <a:t>Premium</a:t>
            </a:r>
          </a:p>
          <a:p>
            <a:pPr lvl="1" indent="-342900"/>
            <a:r>
              <a:rPr lang="en-US" sz="2000" dirty="0">
                <a:cs typeface="Consolas" panose="020B0609020204030204" pitchFamily="49" charset="0"/>
              </a:rPr>
              <a:t>Staging Environments</a:t>
            </a:r>
          </a:p>
          <a:p>
            <a:pPr lvl="1" indent="-342900"/>
            <a:r>
              <a:rPr lang="en-US" sz="2000" dirty="0">
                <a:cs typeface="Consolas" panose="020B0609020204030204" pitchFamily="49" charset="0"/>
              </a:rPr>
              <a:t>Swap Slots between environments</a:t>
            </a:r>
          </a:p>
          <a:p>
            <a:pPr lvl="1" indent="-342900"/>
            <a:r>
              <a:rPr lang="en-US" sz="2000" dirty="0">
                <a:cs typeface="Consolas" panose="020B0609020204030204" pitchFamily="49" charset="0"/>
              </a:rPr>
              <a:t>Auto Swap Option</a:t>
            </a:r>
          </a:p>
          <a:p>
            <a:pPr lvl="1" indent="-342900"/>
            <a:r>
              <a:rPr lang="en-US" sz="2000" dirty="0">
                <a:cs typeface="Consolas" panose="020B0609020204030204" pitchFamily="49" charset="0"/>
              </a:rPr>
              <a:t>With &gt;1 slot, cannot change App Service Plan</a:t>
            </a:r>
          </a:p>
          <a:p>
            <a:pPr marL="0" indent="0">
              <a:buNone/>
            </a:pPr>
            <a:r>
              <a:rPr lang="en-US" dirty="0">
                <a:gradFill>
                  <a:gsLst>
                    <a:gs pos="1250">
                      <a:srgbClr val="D83B01"/>
                    </a:gs>
                    <a:gs pos="99000">
                      <a:srgbClr val="D83B01"/>
                    </a:gs>
                  </a:gsLst>
                  <a:lin ang="5400000" scaled="0"/>
                </a:gradFill>
              </a:rPr>
              <a:t>Deployment Source</a:t>
            </a:r>
          </a:p>
          <a:p>
            <a:pPr lvl="1" indent="-342900"/>
            <a:r>
              <a:rPr lang="en-US" sz="2000" dirty="0">
                <a:cs typeface="Consolas" panose="020B0609020204030204" pitchFamily="49" charset="0"/>
              </a:rPr>
              <a:t>From cloud folder to Azure App Service</a:t>
            </a:r>
          </a:p>
          <a:p>
            <a:pPr lvl="1" indent="-342900"/>
            <a:r>
              <a:rPr lang="en-US" sz="2000" dirty="0">
                <a:cs typeface="Consolas" panose="020B0609020204030204" pitchFamily="49" charset="0"/>
              </a:rPr>
              <a:t>Use </a:t>
            </a:r>
            <a:r>
              <a:rPr lang="en-US" sz="2000" dirty="0">
                <a:cs typeface="Consolas" panose="020B0609020204030204" pitchFamily="49" charset="0"/>
                <a:hlinkClick r:id="rId3"/>
              </a:rPr>
              <a:t>Kudu</a:t>
            </a:r>
            <a:r>
              <a:rPr lang="en-US" sz="2000" dirty="0">
                <a:cs typeface="Consolas" panose="020B0609020204030204" pitchFamily="49" charset="0"/>
              </a:rPr>
              <a:t> Deployment Engine</a:t>
            </a:r>
          </a:p>
          <a:p>
            <a:pPr marL="0" indent="0">
              <a:buNone/>
            </a:pPr>
            <a:r>
              <a:rPr lang="en-US" dirty="0">
                <a:gradFill>
                  <a:gsLst>
                    <a:gs pos="1250">
                      <a:srgbClr val="D83B01"/>
                    </a:gs>
                    <a:gs pos="99000">
                      <a:srgbClr val="D83B01"/>
                    </a:gs>
                  </a:gsLst>
                  <a:lin ang="5400000" scaled="0"/>
                </a:gradFill>
              </a:rPr>
              <a:t>Web Jobs</a:t>
            </a:r>
          </a:p>
          <a:p>
            <a:pPr lvl="1" indent="-342900"/>
            <a:r>
              <a:rPr lang="en-US" sz="2000" dirty="0">
                <a:cs typeface="Consolas" panose="020B0609020204030204" pitchFamily="49" charset="0"/>
              </a:rPr>
              <a:t>Git or FTP</a:t>
            </a:r>
          </a:p>
          <a:p>
            <a:pPr lvl="1" indent="-342900"/>
            <a:r>
              <a:rPr lang="en-US" sz="2000" dirty="0">
                <a:cs typeface="Consolas" panose="020B0609020204030204" pitchFamily="49" charset="0"/>
              </a:rPr>
              <a:t>Username/Password for ALL subscriptions</a:t>
            </a:r>
          </a:p>
          <a:p>
            <a:pPr marL="241300" lvl="1" indent="0">
              <a:buNone/>
            </a:pPr>
            <a:endParaRPr lang="en-US" sz="2000" dirty="0">
              <a:cs typeface="Consolas" panose="020B0609020204030204" pitchFamily="49" charset="0"/>
            </a:endParaRPr>
          </a:p>
        </p:txBody>
      </p:sp>
      <p:pic>
        <p:nvPicPr>
          <p:cNvPr id="15" name="Picture 14"/>
          <p:cNvPicPr>
            <a:picLocks noChangeAspect="1"/>
          </p:cNvPicPr>
          <p:nvPr/>
        </p:nvPicPr>
        <p:blipFill>
          <a:blip r:embed="rId4"/>
          <a:stretch>
            <a:fillRect/>
          </a:stretch>
        </p:blipFill>
        <p:spPr>
          <a:xfrm>
            <a:off x="8229895" y="1212849"/>
            <a:ext cx="3657560" cy="4921429"/>
          </a:xfrm>
          <a:prstGeom prst="rect">
            <a:avLst/>
          </a:prstGeom>
        </p:spPr>
      </p:pic>
    </p:spTree>
    <p:extLst>
      <p:ext uri="{BB962C8B-B14F-4D97-AF65-F5344CB8AC3E}">
        <p14:creationId xmlns:p14="http://schemas.microsoft.com/office/powerpoint/2010/main" val="35546468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Deployment Slots Swapped Settings</a:t>
            </a:r>
            <a:endParaRPr lang="en-US" sz="3200" dirty="0"/>
          </a:p>
        </p:txBody>
      </p:sp>
      <p:graphicFrame>
        <p:nvGraphicFramePr>
          <p:cNvPr id="4" name="Table 3"/>
          <p:cNvGraphicFramePr>
            <a:graphicFrameLocks noGrp="1"/>
          </p:cNvGraphicFramePr>
          <p:nvPr>
            <p:extLst/>
          </p:nvPr>
        </p:nvGraphicFramePr>
        <p:xfrm>
          <a:off x="792822" y="1485604"/>
          <a:ext cx="10700796" cy="4709136"/>
        </p:xfrm>
        <a:graphic>
          <a:graphicData uri="http://schemas.openxmlformats.org/drawingml/2006/table">
            <a:tbl>
              <a:tblPr firstRow="1" bandRow="1">
                <a:tableStyleId>{21E4AEA4-8DFA-4A89-87EB-49C32662AFE0}</a:tableStyleId>
              </a:tblPr>
              <a:tblGrid>
                <a:gridCol w="5350398">
                  <a:extLst>
                    <a:ext uri="{9D8B030D-6E8A-4147-A177-3AD203B41FA5}">
                      <a16:colId xmlns:a16="http://schemas.microsoft.com/office/drawing/2014/main" xmlns="" val="2801070181"/>
                    </a:ext>
                  </a:extLst>
                </a:gridCol>
                <a:gridCol w="5350398">
                  <a:extLst>
                    <a:ext uri="{9D8B030D-6E8A-4147-A177-3AD203B41FA5}">
                      <a16:colId xmlns:a16="http://schemas.microsoft.com/office/drawing/2014/main" xmlns="" val="1014861344"/>
                    </a:ext>
                  </a:extLst>
                </a:gridCol>
              </a:tblGrid>
              <a:tr h="560064">
                <a:tc>
                  <a:txBody>
                    <a:bodyPr/>
                    <a:lstStyle/>
                    <a:p>
                      <a:r>
                        <a:rPr lang="en-US" sz="2800" dirty="0"/>
                        <a:t>Settings that are swapped</a:t>
                      </a:r>
                    </a:p>
                  </a:txBody>
                  <a:tcPr/>
                </a:tc>
                <a:tc>
                  <a:txBody>
                    <a:bodyPr/>
                    <a:lstStyle/>
                    <a:p>
                      <a:r>
                        <a:rPr lang="en-US" sz="2800" dirty="0"/>
                        <a:t>Settings that are not swapped</a:t>
                      </a:r>
                    </a:p>
                  </a:txBody>
                  <a:tcPr/>
                </a:tc>
                <a:extLst>
                  <a:ext uri="{0D108BD9-81ED-4DB2-BD59-A6C34878D82A}">
                    <a16:rowId xmlns:a16="http://schemas.microsoft.com/office/drawing/2014/main" xmlns="" val="2634252046"/>
                  </a:ext>
                </a:extLst>
              </a:tr>
              <a:tr h="560064">
                <a:tc>
                  <a:txBody>
                    <a:bodyPr/>
                    <a:lstStyle/>
                    <a:p>
                      <a:r>
                        <a:rPr lang="en-US" sz="2400" dirty="0"/>
                        <a:t>General settings - such as framework version, 32/64-bit, Web sockets</a:t>
                      </a:r>
                    </a:p>
                  </a:txBody>
                  <a:tcPr/>
                </a:tc>
                <a:tc>
                  <a:txBody>
                    <a:bodyPr/>
                    <a:lstStyle/>
                    <a:p>
                      <a:r>
                        <a:rPr lang="en-US" sz="2400" dirty="0"/>
                        <a:t>Publishing endpoints</a:t>
                      </a:r>
                    </a:p>
                  </a:txBody>
                  <a:tcPr/>
                </a:tc>
                <a:extLst>
                  <a:ext uri="{0D108BD9-81ED-4DB2-BD59-A6C34878D82A}">
                    <a16:rowId xmlns:a16="http://schemas.microsoft.com/office/drawing/2014/main" xmlns="" val="2694357113"/>
                  </a:ext>
                </a:extLst>
              </a:tr>
              <a:tr h="560064">
                <a:tc>
                  <a:txBody>
                    <a:bodyPr/>
                    <a:lstStyle/>
                    <a:p>
                      <a:r>
                        <a:rPr lang="en-US" sz="2400" dirty="0"/>
                        <a:t>App settings (can be configured to stick to a slot)</a:t>
                      </a:r>
                    </a:p>
                  </a:txBody>
                  <a:tcPr/>
                </a:tc>
                <a:tc>
                  <a:txBody>
                    <a:bodyPr/>
                    <a:lstStyle/>
                    <a:p>
                      <a:r>
                        <a:rPr lang="en-US" sz="2400" dirty="0">
                          <a:solidFill>
                            <a:srgbClr val="FF0000"/>
                          </a:solidFill>
                        </a:rPr>
                        <a:t>Custom Domain Names</a:t>
                      </a:r>
                    </a:p>
                  </a:txBody>
                  <a:tcPr/>
                </a:tc>
                <a:extLst>
                  <a:ext uri="{0D108BD9-81ED-4DB2-BD59-A6C34878D82A}">
                    <a16:rowId xmlns:a16="http://schemas.microsoft.com/office/drawing/2014/main" xmlns="" val="783859730"/>
                  </a:ext>
                </a:extLst>
              </a:tr>
              <a:tr h="560064">
                <a:tc>
                  <a:txBody>
                    <a:bodyPr/>
                    <a:lstStyle/>
                    <a:p>
                      <a:r>
                        <a:rPr lang="en-US" sz="2400" dirty="0"/>
                        <a:t>Connection strings (can be configured to stick to a slot</a:t>
                      </a:r>
                    </a:p>
                  </a:txBody>
                  <a:tcPr/>
                </a:tc>
                <a:tc>
                  <a:txBody>
                    <a:bodyPr/>
                    <a:lstStyle/>
                    <a:p>
                      <a:r>
                        <a:rPr lang="en-US" sz="2400" dirty="0">
                          <a:solidFill>
                            <a:srgbClr val="FF0000"/>
                          </a:solidFill>
                        </a:rPr>
                        <a:t>SSL certificates and bindings</a:t>
                      </a:r>
                    </a:p>
                  </a:txBody>
                  <a:tcPr/>
                </a:tc>
                <a:extLst>
                  <a:ext uri="{0D108BD9-81ED-4DB2-BD59-A6C34878D82A}">
                    <a16:rowId xmlns:a16="http://schemas.microsoft.com/office/drawing/2014/main" xmlns="" val="2443337165"/>
                  </a:ext>
                </a:extLst>
              </a:tr>
              <a:tr h="560064">
                <a:tc>
                  <a:txBody>
                    <a:bodyPr/>
                    <a:lstStyle/>
                    <a:p>
                      <a:r>
                        <a:rPr lang="en-US" sz="2400" dirty="0"/>
                        <a:t>Handler mappings</a:t>
                      </a:r>
                    </a:p>
                  </a:txBody>
                  <a:tcPr/>
                </a:tc>
                <a:tc>
                  <a:txBody>
                    <a:bodyPr/>
                    <a:lstStyle/>
                    <a:p>
                      <a:r>
                        <a:rPr lang="en-US" sz="2400" dirty="0">
                          <a:solidFill>
                            <a:srgbClr val="FF0000"/>
                          </a:solidFill>
                        </a:rPr>
                        <a:t>Scale settings</a:t>
                      </a:r>
                    </a:p>
                  </a:txBody>
                  <a:tcPr/>
                </a:tc>
                <a:extLst>
                  <a:ext uri="{0D108BD9-81ED-4DB2-BD59-A6C34878D82A}">
                    <a16:rowId xmlns:a16="http://schemas.microsoft.com/office/drawing/2014/main" xmlns="" val="3674035857"/>
                  </a:ext>
                </a:extLst>
              </a:tr>
              <a:tr h="560064">
                <a:tc>
                  <a:txBody>
                    <a:bodyPr/>
                    <a:lstStyle/>
                    <a:p>
                      <a:r>
                        <a:rPr lang="en-US" sz="2400" dirty="0"/>
                        <a:t>Monitoring and diagnostic settings</a:t>
                      </a:r>
                    </a:p>
                  </a:txBody>
                  <a:tcPr/>
                </a:tc>
                <a:tc>
                  <a:txBody>
                    <a:bodyPr/>
                    <a:lstStyle/>
                    <a:p>
                      <a:r>
                        <a:rPr lang="en-US" sz="2400" dirty="0"/>
                        <a:t>WebJobs schedulers</a:t>
                      </a:r>
                    </a:p>
                  </a:txBody>
                  <a:tcPr/>
                </a:tc>
                <a:extLst>
                  <a:ext uri="{0D108BD9-81ED-4DB2-BD59-A6C34878D82A}">
                    <a16:rowId xmlns:a16="http://schemas.microsoft.com/office/drawing/2014/main" xmlns="" val="2656891663"/>
                  </a:ext>
                </a:extLst>
              </a:tr>
              <a:tr h="560064">
                <a:tc>
                  <a:txBody>
                    <a:bodyPr/>
                    <a:lstStyle/>
                    <a:p>
                      <a:r>
                        <a:rPr lang="en-US" sz="2400" dirty="0"/>
                        <a:t>WebJobs content</a:t>
                      </a:r>
                    </a:p>
                  </a:txBody>
                  <a:tcPr/>
                </a:tc>
                <a:tc>
                  <a:txBody>
                    <a:bodyPr/>
                    <a:lstStyle/>
                    <a:p>
                      <a:endParaRPr lang="en-US" sz="2400" dirty="0"/>
                    </a:p>
                  </a:txBody>
                  <a:tcPr/>
                </a:tc>
                <a:extLst>
                  <a:ext uri="{0D108BD9-81ED-4DB2-BD59-A6C34878D82A}">
                    <a16:rowId xmlns:a16="http://schemas.microsoft.com/office/drawing/2014/main" xmlns="" val="2028620149"/>
                  </a:ext>
                </a:extLst>
              </a:tr>
            </a:tbl>
          </a:graphicData>
        </a:graphic>
      </p:graphicFrame>
    </p:spTree>
    <p:extLst>
      <p:ext uri="{BB962C8B-B14F-4D97-AF65-F5344CB8AC3E}">
        <p14:creationId xmlns:p14="http://schemas.microsoft.com/office/powerpoint/2010/main" val="9357479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WebApps</a:t>
            </a:r>
            <a:endParaRPr lang="en-US" sz="3200" dirty="0"/>
          </a:p>
        </p:txBody>
      </p:sp>
      <p:pic>
        <p:nvPicPr>
          <p:cNvPr id="6" name="Picture 5"/>
          <p:cNvPicPr>
            <a:picLocks noChangeAspect="1"/>
          </p:cNvPicPr>
          <p:nvPr/>
        </p:nvPicPr>
        <p:blipFill>
          <a:blip r:embed="rId3"/>
          <a:stretch>
            <a:fillRect/>
          </a:stretch>
        </p:blipFill>
        <p:spPr>
          <a:xfrm>
            <a:off x="7894899" y="1028409"/>
            <a:ext cx="4200922" cy="3657560"/>
          </a:xfrm>
          <a:prstGeom prst="rect">
            <a:avLst/>
          </a:prstGeom>
        </p:spPr>
      </p:pic>
      <p:pic>
        <p:nvPicPr>
          <p:cNvPr id="8" name="Picture 7"/>
          <p:cNvPicPr>
            <a:picLocks noChangeAspect="1"/>
          </p:cNvPicPr>
          <p:nvPr/>
        </p:nvPicPr>
        <p:blipFill>
          <a:blip r:embed="rId4"/>
          <a:stretch>
            <a:fillRect/>
          </a:stretch>
        </p:blipFill>
        <p:spPr>
          <a:xfrm>
            <a:off x="6387881" y="479775"/>
            <a:ext cx="5791702" cy="5928874"/>
          </a:xfrm>
          <a:prstGeom prst="rect">
            <a:avLst/>
          </a:prstGeom>
        </p:spPr>
      </p:pic>
      <p:sp>
        <p:nvSpPr>
          <p:cNvPr id="3" name="Content Placeholder 2"/>
          <p:cNvSpPr>
            <a:spLocks noGrp="1"/>
          </p:cNvSpPr>
          <p:nvPr>
            <p:ph idx="4294967295"/>
          </p:nvPr>
        </p:nvSpPr>
        <p:spPr>
          <a:xfrm>
            <a:off x="530784" y="1230998"/>
            <a:ext cx="7333355" cy="5010602"/>
          </a:xfrm>
          <a:prstGeom prst="rect">
            <a:avLst/>
          </a:prstGeom>
        </p:spPr>
        <p:txBody>
          <a:bodyPr/>
          <a:lstStyle/>
          <a:p>
            <a:pPr marL="0" indent="0">
              <a:buNone/>
            </a:pPr>
            <a:r>
              <a:rPr lang="en-US" dirty="0">
                <a:gradFill>
                  <a:gsLst>
                    <a:gs pos="1250">
                      <a:srgbClr val="D83B01"/>
                    </a:gs>
                    <a:gs pos="99000">
                      <a:srgbClr val="D83B01"/>
                    </a:gs>
                  </a:gsLst>
                  <a:lin ang="5400000" scaled="0"/>
                </a:gradFill>
              </a:rPr>
              <a:t>General Settings</a:t>
            </a:r>
          </a:p>
          <a:p>
            <a:pPr lvl="1" indent="-342900"/>
            <a:r>
              <a:rPr lang="en-US" sz="2000" dirty="0">
                <a:cs typeface="Consolas" panose="020B0609020204030204" pitchFamily="49" charset="0"/>
              </a:rPr>
              <a:t>Frameworks | .Net, .PHP, Java, Python | </a:t>
            </a:r>
            <a:r>
              <a:rPr lang="en-US" sz="2000" dirty="0">
                <a:solidFill>
                  <a:srgbClr val="FF0000"/>
                </a:solidFill>
                <a:cs typeface="Consolas" panose="020B0609020204030204" pitchFamily="49" charset="0"/>
              </a:rPr>
              <a:t>Enabling Java for app disables the others!</a:t>
            </a:r>
          </a:p>
          <a:p>
            <a:pPr lvl="1" indent="-342900"/>
            <a:r>
              <a:rPr lang="en-US" sz="2000" dirty="0">
                <a:cs typeface="Consolas" panose="020B0609020204030204" pitchFamily="49" charset="0"/>
              </a:rPr>
              <a:t>Free or Shared 32 Bit |  Basic or Standard 64 Bit</a:t>
            </a:r>
          </a:p>
          <a:p>
            <a:pPr lvl="1" indent="-342900"/>
            <a:r>
              <a:rPr lang="en-US" sz="2000" dirty="0">
                <a:cs typeface="Consolas" panose="020B0609020204030204" pitchFamily="49" charset="0"/>
              </a:rPr>
              <a:t>In Basic/Standard can enable </a:t>
            </a:r>
            <a:r>
              <a:rPr lang="en-US" sz="2000" b="1" dirty="0">
                <a:cs typeface="Consolas" panose="020B0609020204030204" pitchFamily="49" charset="0"/>
              </a:rPr>
              <a:t>Always On</a:t>
            </a:r>
            <a:endParaRPr lang="en-US" sz="2000" dirty="0">
              <a:cs typeface="Consolas" panose="020B0609020204030204" pitchFamily="49" charset="0"/>
            </a:endParaRPr>
          </a:p>
          <a:p>
            <a:pPr lvl="1" indent="-342900"/>
            <a:r>
              <a:rPr lang="en-US" sz="2000" b="1" dirty="0">
                <a:cs typeface="Consolas" panose="020B0609020204030204" pitchFamily="49" charset="0"/>
              </a:rPr>
              <a:t>Auto Swap</a:t>
            </a:r>
            <a:r>
              <a:rPr lang="en-US" sz="2000" dirty="0">
                <a:cs typeface="Consolas" panose="020B0609020204030204" pitchFamily="49" charset="0"/>
              </a:rPr>
              <a:t> | updates to slot will push to Production</a:t>
            </a:r>
            <a:endParaRPr lang="en-US" sz="2000" b="1" dirty="0">
              <a:cs typeface="Consolas" panose="020B0609020204030204" pitchFamily="49" charset="0"/>
            </a:endParaRPr>
          </a:p>
          <a:p>
            <a:pPr lvl="2" indent="-342900"/>
            <a:endParaRPr lang="en-US" sz="1600" dirty="0">
              <a:cs typeface="Consolas" panose="020B0609020204030204" pitchFamily="49" charset="0"/>
            </a:endParaRPr>
          </a:p>
          <a:p>
            <a:pPr marL="0" indent="0">
              <a:buNone/>
            </a:pPr>
            <a:r>
              <a:rPr lang="en-US" dirty="0">
                <a:gradFill>
                  <a:gsLst>
                    <a:gs pos="1250">
                      <a:srgbClr val="D83B01"/>
                    </a:gs>
                    <a:gs pos="99000">
                      <a:srgbClr val="D83B01"/>
                    </a:gs>
                  </a:gsLst>
                  <a:lin ang="5400000" scaled="0"/>
                </a:gradFill>
              </a:rPr>
              <a:t>Diagnostic Logs</a:t>
            </a:r>
          </a:p>
          <a:p>
            <a:pPr lvl="1" indent="-342900"/>
            <a:r>
              <a:rPr lang="en-US" sz="2000" dirty="0">
                <a:cs typeface="Consolas" panose="020B0609020204030204" pitchFamily="49" charset="0"/>
              </a:rPr>
              <a:t>Application Logging (lasts 12 hours)</a:t>
            </a:r>
          </a:p>
          <a:p>
            <a:pPr lvl="1" indent="-342900"/>
            <a:r>
              <a:rPr lang="en-US" sz="2000" dirty="0">
                <a:cs typeface="Consolas" panose="020B0609020204030204" pitchFamily="49" charset="0"/>
              </a:rPr>
              <a:t>Web Server Logging (W3C extended log format)</a:t>
            </a:r>
          </a:p>
          <a:p>
            <a:pPr lvl="1" indent="-342900"/>
            <a:r>
              <a:rPr lang="en-US" sz="2000" dirty="0">
                <a:cs typeface="Consolas" panose="020B0609020204030204" pitchFamily="49" charset="0"/>
              </a:rPr>
              <a:t>Detailed Error Messages saved in </a:t>
            </a:r>
            <a:r>
              <a:rPr lang="en-US" sz="2000" dirty="0">
                <a:solidFill>
                  <a:srgbClr val="00B0F0"/>
                </a:solidFill>
                <a:cs typeface="Consolas" panose="020B0609020204030204" pitchFamily="49" charset="0"/>
              </a:rPr>
              <a:t>/</a:t>
            </a:r>
            <a:r>
              <a:rPr lang="en-US" sz="2000" dirty="0" err="1">
                <a:solidFill>
                  <a:srgbClr val="00B0F0"/>
                </a:solidFill>
                <a:cs typeface="Consolas" panose="020B0609020204030204" pitchFamily="49" charset="0"/>
              </a:rPr>
              <a:t>LogFiles</a:t>
            </a:r>
            <a:r>
              <a:rPr lang="en-US" sz="2000" dirty="0">
                <a:solidFill>
                  <a:srgbClr val="00B0F0"/>
                </a:solidFill>
                <a:cs typeface="Consolas" panose="020B0609020204030204" pitchFamily="49" charset="0"/>
              </a:rPr>
              <a:t>/</a:t>
            </a:r>
            <a:r>
              <a:rPr lang="en-US" sz="2000" dirty="0" err="1">
                <a:solidFill>
                  <a:srgbClr val="00B0F0"/>
                </a:solidFill>
                <a:cs typeface="Consolas" panose="020B0609020204030204" pitchFamily="49" charset="0"/>
              </a:rPr>
              <a:t>DetailedErrors</a:t>
            </a:r>
            <a:endParaRPr lang="en-US" sz="2000" dirty="0">
              <a:solidFill>
                <a:srgbClr val="00B0F0"/>
              </a:solidFill>
              <a:cs typeface="Consolas" panose="020B0609020204030204" pitchFamily="49" charset="0"/>
            </a:endParaRPr>
          </a:p>
          <a:p>
            <a:pPr lvl="1" indent="-342900"/>
            <a:r>
              <a:rPr lang="en-US" sz="2000" dirty="0">
                <a:cs typeface="Consolas" panose="020B0609020204030204" pitchFamily="49" charset="0"/>
              </a:rPr>
              <a:t>Failed Request Tracing (XML)</a:t>
            </a:r>
          </a:p>
          <a:p>
            <a:pPr lvl="1" indent="-342900"/>
            <a:r>
              <a:rPr lang="en-US" sz="2000" dirty="0">
                <a:cs typeface="Consolas" panose="020B0609020204030204" pitchFamily="49" charset="0"/>
              </a:rPr>
              <a:t>FTP download Logs</a:t>
            </a:r>
          </a:p>
        </p:txBody>
      </p:sp>
    </p:spTree>
    <p:extLst>
      <p:ext uri="{BB962C8B-B14F-4D97-AF65-F5344CB8AC3E}">
        <p14:creationId xmlns:p14="http://schemas.microsoft.com/office/powerpoint/2010/main" val="1543564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WebApps</a:t>
            </a:r>
            <a:endParaRPr lang="en-US" sz="3200" dirty="0"/>
          </a:p>
        </p:txBody>
      </p:sp>
      <p:sp>
        <p:nvSpPr>
          <p:cNvPr id="3" name="Content Placeholder 2"/>
          <p:cNvSpPr>
            <a:spLocks noGrp="1"/>
          </p:cNvSpPr>
          <p:nvPr>
            <p:ph idx="4294967295"/>
          </p:nvPr>
        </p:nvSpPr>
        <p:spPr>
          <a:xfrm>
            <a:off x="530784" y="1230998"/>
            <a:ext cx="6510404" cy="5687711"/>
          </a:xfrm>
          <a:prstGeom prst="rect">
            <a:avLst/>
          </a:prstGeom>
        </p:spPr>
        <p:txBody>
          <a:bodyPr/>
          <a:lstStyle/>
          <a:p>
            <a:pPr marL="0" indent="0">
              <a:buNone/>
            </a:pPr>
            <a:r>
              <a:rPr lang="en-US" dirty="0">
                <a:gradFill>
                  <a:gsLst>
                    <a:gs pos="1250">
                      <a:srgbClr val="D83B01"/>
                    </a:gs>
                    <a:gs pos="99000">
                      <a:srgbClr val="D83B01"/>
                    </a:gs>
                  </a:gsLst>
                  <a:lin ang="5400000" scaled="0"/>
                </a:gradFill>
              </a:rPr>
              <a:t>SSL</a:t>
            </a:r>
          </a:p>
          <a:p>
            <a:pPr lvl="1" indent="-342900"/>
            <a:r>
              <a:rPr lang="en-US" sz="2000" b="1" dirty="0">
                <a:cs typeface="Consolas" panose="020B0609020204030204" pitchFamily="49" charset="0"/>
              </a:rPr>
              <a:t>Basic</a:t>
            </a:r>
            <a:r>
              <a:rPr lang="en-US" sz="2000" dirty="0">
                <a:cs typeface="Consolas" panose="020B0609020204030204" pitchFamily="49" charset="0"/>
              </a:rPr>
              <a:t> or </a:t>
            </a:r>
            <a:r>
              <a:rPr lang="en-US" sz="2000" b="1" dirty="0">
                <a:cs typeface="Consolas" panose="020B0609020204030204" pitchFamily="49" charset="0"/>
              </a:rPr>
              <a:t>Standard</a:t>
            </a:r>
            <a:r>
              <a:rPr lang="en-US" sz="2000" dirty="0">
                <a:cs typeface="Consolas" panose="020B0609020204030204" pitchFamily="49" charset="0"/>
              </a:rPr>
              <a:t> mode only</a:t>
            </a:r>
          </a:p>
          <a:p>
            <a:pPr lvl="1" indent="-342900"/>
            <a:r>
              <a:rPr lang="en-US" sz="2000" dirty="0">
                <a:cs typeface="Consolas" panose="020B0609020204030204" pitchFamily="49" charset="0"/>
              </a:rPr>
              <a:t>Upload SSL certs for </a:t>
            </a:r>
            <a:r>
              <a:rPr lang="en-US" sz="2000" dirty="0">
                <a:cs typeface="Consolas" panose="020B0609020204030204" pitchFamily="49" charset="0"/>
                <a:hlinkClick r:id="rId3"/>
              </a:rPr>
              <a:t>custom domain names</a:t>
            </a:r>
            <a:endParaRPr lang="en-US" sz="2000" dirty="0">
              <a:cs typeface="Consolas" panose="020B0609020204030204" pitchFamily="49" charset="0"/>
            </a:endParaRPr>
          </a:p>
          <a:p>
            <a:pPr lvl="2" indent="-342900"/>
            <a:endParaRPr lang="en-US" sz="1600" dirty="0">
              <a:cs typeface="Consolas" panose="020B0609020204030204" pitchFamily="49" charset="0"/>
            </a:endParaRPr>
          </a:p>
          <a:p>
            <a:pPr marL="0" indent="0">
              <a:buNone/>
            </a:pPr>
            <a:r>
              <a:rPr lang="en-US" dirty="0">
                <a:gradFill>
                  <a:gsLst>
                    <a:gs pos="1250">
                      <a:srgbClr val="D83B01"/>
                    </a:gs>
                    <a:gs pos="99000">
                      <a:srgbClr val="D83B01"/>
                    </a:gs>
                  </a:gsLst>
                  <a:lin ang="5400000" scaled="0"/>
                </a:gradFill>
              </a:rPr>
              <a:t>Custom Domain Names</a:t>
            </a:r>
          </a:p>
          <a:p>
            <a:pPr marL="241300" lvl="1" indent="0">
              <a:buNone/>
            </a:pPr>
            <a:r>
              <a:rPr lang="en-US" sz="2000" dirty="0">
                <a:cs typeface="Consolas" panose="020B0609020204030204" pitchFamily="49" charset="0"/>
              </a:rPr>
              <a:t>Requires </a:t>
            </a:r>
            <a:r>
              <a:rPr lang="en-US" sz="2000" b="1" dirty="0">
                <a:cs typeface="Consolas" panose="020B0609020204030204" pitchFamily="49" charset="0"/>
              </a:rPr>
              <a:t>Shared</a:t>
            </a:r>
            <a:r>
              <a:rPr lang="en-US" sz="2000" dirty="0">
                <a:cs typeface="Consolas" panose="020B0609020204030204" pitchFamily="49" charset="0"/>
              </a:rPr>
              <a:t>, </a:t>
            </a:r>
            <a:r>
              <a:rPr lang="en-US" sz="2000" b="1" dirty="0">
                <a:cs typeface="Consolas" panose="020B0609020204030204" pitchFamily="49" charset="0"/>
              </a:rPr>
              <a:t>Basic</a:t>
            </a:r>
            <a:r>
              <a:rPr lang="en-US" sz="2000" dirty="0">
                <a:cs typeface="Consolas" panose="020B0609020204030204" pitchFamily="49" charset="0"/>
              </a:rPr>
              <a:t> or </a:t>
            </a:r>
            <a:r>
              <a:rPr lang="en-US" sz="2000" b="1" dirty="0">
                <a:cs typeface="Consolas" panose="020B0609020204030204" pitchFamily="49" charset="0"/>
              </a:rPr>
              <a:t>Standard</a:t>
            </a:r>
            <a:r>
              <a:rPr lang="en-US" sz="2000" dirty="0">
                <a:cs typeface="Consolas" panose="020B0609020204030204" pitchFamily="49" charset="0"/>
              </a:rPr>
              <a:t> modes!</a:t>
            </a:r>
          </a:p>
          <a:p>
            <a:pPr marL="698500" lvl="1" indent="-457200">
              <a:buFont typeface="+mj-lt"/>
              <a:buAutoNum type="arabicPeriod"/>
            </a:pPr>
            <a:r>
              <a:rPr lang="en-US" sz="2000" dirty="0">
                <a:cs typeface="Consolas" panose="020B0609020204030204" pitchFamily="49" charset="0"/>
              </a:rPr>
              <a:t>Reserve Domain Name</a:t>
            </a:r>
          </a:p>
          <a:p>
            <a:pPr marL="698500" lvl="1" indent="-457200">
              <a:buFont typeface="+mj-lt"/>
              <a:buAutoNum type="arabicPeriod"/>
            </a:pPr>
            <a:r>
              <a:rPr lang="en-US" sz="2000" dirty="0">
                <a:cs typeface="Consolas" panose="020B0609020204030204" pitchFamily="49" charset="0"/>
              </a:rPr>
              <a:t>Create DNS record to map DNS to Azure Web App</a:t>
            </a:r>
          </a:p>
          <a:p>
            <a:pPr marL="698500" lvl="1" indent="-457200">
              <a:buFont typeface="+mj-lt"/>
              <a:buAutoNum type="arabicPeriod"/>
            </a:pPr>
            <a:r>
              <a:rPr lang="en-US" sz="2000" dirty="0">
                <a:cs typeface="Consolas" panose="020B0609020204030204" pitchFamily="49" charset="0"/>
              </a:rPr>
              <a:t>Add Domain Name in Azure Portal</a:t>
            </a:r>
          </a:p>
          <a:p>
            <a:pPr marL="241300" lvl="1" indent="0">
              <a:buNone/>
            </a:pPr>
            <a:r>
              <a:rPr lang="en-US" sz="2000" i="1" dirty="0">
                <a:cs typeface="Consolas" panose="020B0609020204030204" pitchFamily="49" charset="0"/>
              </a:rPr>
              <a:t>Can map subdomains to different web apps</a:t>
            </a:r>
          </a:p>
          <a:p>
            <a:pPr marL="0" indent="0">
              <a:buNone/>
            </a:pPr>
            <a:r>
              <a:rPr lang="en-US" dirty="0">
                <a:gradFill>
                  <a:gsLst>
                    <a:gs pos="1250">
                      <a:srgbClr val="D83B01"/>
                    </a:gs>
                    <a:gs pos="99000">
                      <a:srgbClr val="D83B01"/>
                    </a:gs>
                  </a:gsLst>
                  <a:lin ang="5400000" scaled="0"/>
                </a:gradFill>
              </a:rPr>
              <a:t>Monitoring</a:t>
            </a:r>
          </a:p>
          <a:p>
            <a:pPr lvl="1" indent="-342900"/>
            <a:r>
              <a:rPr lang="en-US" sz="2000" dirty="0">
                <a:cs typeface="Consolas" panose="020B0609020204030204" pitchFamily="49" charset="0"/>
              </a:rPr>
              <a:t>Only </a:t>
            </a:r>
            <a:r>
              <a:rPr lang="en-US" sz="2000" b="1" dirty="0">
                <a:cs typeface="Consolas" panose="020B0609020204030204" pitchFamily="49" charset="0"/>
              </a:rPr>
              <a:t>Basic </a:t>
            </a:r>
            <a:r>
              <a:rPr lang="en-US" sz="2000" dirty="0">
                <a:cs typeface="Consolas" panose="020B0609020204030204" pitchFamily="49" charset="0"/>
              </a:rPr>
              <a:t>or </a:t>
            </a:r>
            <a:r>
              <a:rPr lang="en-US" sz="2000" b="1" dirty="0">
                <a:cs typeface="Consolas" panose="020B0609020204030204" pitchFamily="49" charset="0"/>
              </a:rPr>
              <a:t>Standard</a:t>
            </a:r>
            <a:r>
              <a:rPr lang="en-US" sz="2000" dirty="0">
                <a:cs typeface="Consolas" panose="020B0609020204030204" pitchFamily="49" charset="0"/>
              </a:rPr>
              <a:t> modes</a:t>
            </a:r>
          </a:p>
          <a:p>
            <a:pPr lvl="1" indent="-342900"/>
            <a:r>
              <a:rPr lang="en-US" sz="2000" dirty="0">
                <a:cs typeface="Consolas" panose="020B0609020204030204" pitchFamily="49" charset="0"/>
              </a:rPr>
              <a:t>HTTP/S endpoints &gt; 3 geo-distributed locations</a:t>
            </a:r>
            <a:endParaRPr lang="en-US" sz="2000" dirty="0">
              <a:solidFill>
                <a:srgbClr val="00B0F0"/>
              </a:solidFill>
              <a:cs typeface="Consolas" panose="020B0609020204030204" pitchFamily="49" charset="0"/>
            </a:endParaRPr>
          </a:p>
        </p:txBody>
      </p:sp>
      <p:pic>
        <p:nvPicPr>
          <p:cNvPr id="4" name="Picture 3"/>
          <p:cNvPicPr>
            <a:picLocks noChangeAspect="1"/>
          </p:cNvPicPr>
          <p:nvPr/>
        </p:nvPicPr>
        <p:blipFill>
          <a:blip r:embed="rId4"/>
          <a:stretch>
            <a:fillRect/>
          </a:stretch>
        </p:blipFill>
        <p:spPr>
          <a:xfrm>
            <a:off x="6806879" y="1253539"/>
            <a:ext cx="5357324" cy="501439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660214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PowerShell </a:t>
            </a:r>
            <a:r>
              <a:rPr lang="en-US" b="1" dirty="0" err="1"/>
              <a:t>AzureRMWebApp</a:t>
            </a:r>
            <a:r>
              <a:rPr lang="en-US" b="1" dirty="0"/>
              <a:t>*</a:t>
            </a:r>
          </a:p>
        </p:txBody>
      </p:sp>
      <p:graphicFrame>
        <p:nvGraphicFramePr>
          <p:cNvPr id="7" name="Table 6"/>
          <p:cNvGraphicFramePr>
            <a:graphicFrameLocks noGrp="1"/>
          </p:cNvGraphicFramePr>
          <p:nvPr>
            <p:extLst/>
          </p:nvPr>
        </p:nvGraphicFramePr>
        <p:xfrm>
          <a:off x="640458" y="1302726"/>
          <a:ext cx="10700796" cy="5158620"/>
        </p:xfrm>
        <a:graphic>
          <a:graphicData uri="http://schemas.openxmlformats.org/drawingml/2006/table">
            <a:tbl>
              <a:tblPr firstRow="1" bandRow="1">
                <a:tableStyleId>{21E4AEA4-8DFA-4A89-87EB-49C32662AFE0}</a:tableStyleId>
              </a:tblPr>
              <a:tblGrid>
                <a:gridCol w="5350398">
                  <a:extLst>
                    <a:ext uri="{9D8B030D-6E8A-4147-A177-3AD203B41FA5}">
                      <a16:colId xmlns:a16="http://schemas.microsoft.com/office/drawing/2014/main" xmlns="" val="2801070181"/>
                    </a:ext>
                  </a:extLst>
                </a:gridCol>
                <a:gridCol w="5350398">
                  <a:extLst>
                    <a:ext uri="{9D8B030D-6E8A-4147-A177-3AD203B41FA5}">
                      <a16:colId xmlns:a16="http://schemas.microsoft.com/office/drawing/2014/main" xmlns="" val="1014861344"/>
                    </a:ext>
                  </a:extLst>
                </a:gridCol>
              </a:tblGrid>
              <a:tr h="480122">
                <a:tc>
                  <a:txBody>
                    <a:bodyPr/>
                    <a:lstStyle/>
                    <a:p>
                      <a:r>
                        <a:rPr lang="en-US" sz="2800" dirty="0"/>
                        <a:t>Verbs</a:t>
                      </a:r>
                    </a:p>
                  </a:txBody>
                  <a:tcPr/>
                </a:tc>
                <a:tc>
                  <a:txBody>
                    <a:bodyPr/>
                    <a:lstStyle/>
                    <a:p>
                      <a:r>
                        <a:rPr lang="en-US" sz="2800" dirty="0"/>
                        <a:t>Nouns</a:t>
                      </a:r>
                    </a:p>
                  </a:txBody>
                  <a:tcPr/>
                </a:tc>
                <a:extLst>
                  <a:ext uri="{0D108BD9-81ED-4DB2-BD59-A6C34878D82A}">
                    <a16:rowId xmlns:a16="http://schemas.microsoft.com/office/drawing/2014/main" xmlns="" val="2634252046"/>
                  </a:ext>
                </a:extLst>
              </a:tr>
              <a:tr h="464046">
                <a:tc>
                  <a:txBody>
                    <a:bodyPr/>
                    <a:lstStyle/>
                    <a:p>
                      <a:r>
                        <a:rPr lang="en-US" sz="2000" dirty="0"/>
                        <a:t>Edit</a:t>
                      </a:r>
                    </a:p>
                  </a:txBody>
                  <a:tcPr/>
                </a:tc>
                <a:tc>
                  <a:txBody>
                    <a:bodyPr/>
                    <a:lstStyle/>
                    <a:p>
                      <a:r>
                        <a:rPr lang="en-US" sz="2000" dirty="0" err="1"/>
                        <a:t>BackupConfiguration</a:t>
                      </a:r>
                      <a:endParaRPr lang="en-US" sz="2000" dirty="0"/>
                    </a:p>
                  </a:txBody>
                  <a:tcPr/>
                </a:tc>
                <a:extLst>
                  <a:ext uri="{0D108BD9-81ED-4DB2-BD59-A6C34878D82A}">
                    <a16:rowId xmlns:a16="http://schemas.microsoft.com/office/drawing/2014/main" xmlns="" val="1968310802"/>
                  </a:ext>
                </a:extLst>
              </a:tr>
              <a:tr h="464046">
                <a:tc>
                  <a:txBody>
                    <a:bodyPr/>
                    <a:lstStyle/>
                    <a:p>
                      <a:r>
                        <a:rPr lang="en-US" sz="2000" dirty="0"/>
                        <a:t>Get</a:t>
                      </a:r>
                    </a:p>
                  </a:txBody>
                  <a:tcPr/>
                </a:tc>
                <a:tc>
                  <a:txBody>
                    <a:bodyPr/>
                    <a:lstStyle/>
                    <a:p>
                      <a:r>
                        <a:rPr lang="en-US" sz="2000" dirty="0"/>
                        <a:t>Backup,</a:t>
                      </a:r>
                      <a:r>
                        <a:rPr lang="en-US" sz="2000" baseline="0" dirty="0"/>
                        <a:t> Metrics, Slot, SSL Binding</a:t>
                      </a:r>
                      <a:endParaRPr lang="en-US" sz="2000" dirty="0"/>
                    </a:p>
                  </a:txBody>
                  <a:tcPr/>
                </a:tc>
                <a:extLst>
                  <a:ext uri="{0D108BD9-81ED-4DB2-BD59-A6C34878D82A}">
                    <a16:rowId xmlns:a16="http://schemas.microsoft.com/office/drawing/2014/main" xmlns="" val="2694357113"/>
                  </a:ext>
                </a:extLst>
              </a:tr>
              <a:tr h="464046">
                <a:tc>
                  <a:txBody>
                    <a:bodyPr/>
                    <a:lstStyle/>
                    <a:p>
                      <a:r>
                        <a:rPr lang="en-US" sz="2000" dirty="0"/>
                        <a:t>New</a:t>
                      </a:r>
                    </a:p>
                  </a:txBody>
                  <a:tcPr/>
                </a:tc>
                <a:tc>
                  <a:txBody>
                    <a:bodyPr/>
                    <a:lstStyle/>
                    <a:p>
                      <a:r>
                        <a:rPr lang="en-US" sz="2000" dirty="0"/>
                        <a:t>Backup,</a:t>
                      </a:r>
                      <a:r>
                        <a:rPr lang="en-US" sz="2000" baseline="0" dirty="0"/>
                        <a:t> Slot, SSL Binding</a:t>
                      </a:r>
                      <a:endParaRPr lang="en-US" sz="2000" dirty="0"/>
                    </a:p>
                  </a:txBody>
                  <a:tcPr/>
                </a:tc>
                <a:extLst>
                  <a:ext uri="{0D108BD9-81ED-4DB2-BD59-A6C34878D82A}">
                    <a16:rowId xmlns:a16="http://schemas.microsoft.com/office/drawing/2014/main" xmlns="" val="783859730"/>
                  </a:ext>
                </a:extLst>
              </a:tr>
              <a:tr h="464046">
                <a:tc>
                  <a:txBody>
                    <a:bodyPr/>
                    <a:lstStyle/>
                    <a:p>
                      <a:r>
                        <a:rPr lang="en-US" sz="2000" dirty="0"/>
                        <a:t>Remove</a:t>
                      </a:r>
                    </a:p>
                  </a:txBody>
                  <a:tcPr/>
                </a:tc>
                <a:tc>
                  <a:txBody>
                    <a:bodyPr/>
                    <a:lstStyle/>
                    <a:p>
                      <a:r>
                        <a:rPr lang="en-US" sz="2000" dirty="0"/>
                        <a:t>Backup,</a:t>
                      </a:r>
                      <a:r>
                        <a:rPr lang="en-US" sz="2000" baseline="0" dirty="0"/>
                        <a:t> Slot, SSL Binding</a:t>
                      </a:r>
                      <a:endParaRPr lang="en-US" sz="2000" dirty="0"/>
                    </a:p>
                  </a:txBody>
                  <a:tcPr/>
                </a:tc>
                <a:extLst>
                  <a:ext uri="{0D108BD9-81ED-4DB2-BD59-A6C34878D82A}">
                    <a16:rowId xmlns:a16="http://schemas.microsoft.com/office/drawing/2014/main" xmlns="" val="2443337165"/>
                  </a:ext>
                </a:extLst>
              </a:tr>
              <a:tr h="464046">
                <a:tc>
                  <a:txBody>
                    <a:bodyPr/>
                    <a:lstStyle/>
                    <a:p>
                      <a:r>
                        <a:rPr lang="en-US" sz="2000" dirty="0"/>
                        <a:t>Reset</a:t>
                      </a:r>
                    </a:p>
                  </a:txBody>
                  <a:tcPr/>
                </a:tc>
                <a:tc>
                  <a:txBody>
                    <a:bodyPr/>
                    <a:lstStyle/>
                    <a:p>
                      <a:r>
                        <a:rPr lang="en-US" sz="2000" baseline="0" dirty="0" err="1"/>
                        <a:t>PublishingProfile</a:t>
                      </a:r>
                      <a:r>
                        <a:rPr lang="en-US" sz="2000" baseline="0" dirty="0"/>
                        <a:t>, </a:t>
                      </a:r>
                      <a:r>
                        <a:rPr lang="en-US" sz="2000" baseline="0" dirty="0" err="1"/>
                        <a:t>SlotPublishingProfile</a:t>
                      </a:r>
                      <a:endParaRPr lang="en-US" sz="2000" dirty="0"/>
                    </a:p>
                  </a:txBody>
                  <a:tcPr/>
                </a:tc>
                <a:extLst>
                  <a:ext uri="{0D108BD9-81ED-4DB2-BD59-A6C34878D82A}">
                    <a16:rowId xmlns:a16="http://schemas.microsoft.com/office/drawing/2014/main" xmlns="" val="3674035857"/>
                  </a:ext>
                </a:extLst>
              </a:tr>
              <a:tr h="464046">
                <a:tc>
                  <a:txBody>
                    <a:bodyPr/>
                    <a:lstStyle/>
                    <a:p>
                      <a:r>
                        <a:rPr lang="en-US" sz="2000" dirty="0"/>
                        <a:t>Restart</a:t>
                      </a:r>
                    </a:p>
                  </a:txBody>
                  <a:tcPr/>
                </a:tc>
                <a:tc>
                  <a:txBody>
                    <a:bodyPr/>
                    <a:lstStyle/>
                    <a:p>
                      <a:r>
                        <a:rPr lang="en-US" sz="2000" dirty="0"/>
                        <a:t>Slot</a:t>
                      </a:r>
                    </a:p>
                  </a:txBody>
                  <a:tcPr/>
                </a:tc>
                <a:extLst>
                  <a:ext uri="{0D108BD9-81ED-4DB2-BD59-A6C34878D82A}">
                    <a16:rowId xmlns:a16="http://schemas.microsoft.com/office/drawing/2014/main" xmlns="" val="2656891663"/>
                  </a:ext>
                </a:extLst>
              </a:tr>
              <a:tr h="464046">
                <a:tc>
                  <a:txBody>
                    <a:bodyPr/>
                    <a:lstStyle/>
                    <a:p>
                      <a:r>
                        <a:rPr lang="en-US" sz="2000" dirty="0"/>
                        <a:t>Restore</a:t>
                      </a:r>
                    </a:p>
                  </a:txBody>
                  <a:tcPr/>
                </a:tc>
                <a:tc>
                  <a:txBody>
                    <a:bodyPr/>
                    <a:lstStyle/>
                    <a:p>
                      <a:r>
                        <a:rPr lang="en-US" sz="2000" dirty="0"/>
                        <a:t>Backup</a:t>
                      </a:r>
                    </a:p>
                  </a:txBody>
                  <a:tcPr/>
                </a:tc>
                <a:extLst>
                  <a:ext uri="{0D108BD9-81ED-4DB2-BD59-A6C34878D82A}">
                    <a16:rowId xmlns:a16="http://schemas.microsoft.com/office/drawing/2014/main" xmlns="" val="2028620149"/>
                  </a:ext>
                </a:extLst>
              </a:tr>
              <a:tr h="464046">
                <a:tc>
                  <a:txBody>
                    <a:bodyPr/>
                    <a:lstStyle/>
                    <a:p>
                      <a:r>
                        <a:rPr lang="en-US" sz="2000" dirty="0"/>
                        <a:t>Set</a:t>
                      </a:r>
                    </a:p>
                  </a:txBody>
                  <a:tcPr/>
                </a:tc>
                <a:tc>
                  <a:txBody>
                    <a:bodyPr/>
                    <a:lstStyle/>
                    <a:p>
                      <a:r>
                        <a:rPr lang="en-US" sz="2000" dirty="0"/>
                        <a:t>Slot,</a:t>
                      </a:r>
                      <a:r>
                        <a:rPr lang="en-US" sz="2000" baseline="0" dirty="0"/>
                        <a:t> </a:t>
                      </a:r>
                      <a:r>
                        <a:rPr lang="en-US" sz="2000" baseline="0" dirty="0" err="1"/>
                        <a:t>SlotConfigName</a:t>
                      </a:r>
                      <a:r>
                        <a:rPr lang="en-US" sz="2000" baseline="0" dirty="0"/>
                        <a:t>, </a:t>
                      </a:r>
                      <a:endParaRPr lang="en-US" sz="2000" dirty="0"/>
                    </a:p>
                  </a:txBody>
                  <a:tcPr/>
                </a:tc>
                <a:extLst>
                  <a:ext uri="{0D108BD9-81ED-4DB2-BD59-A6C34878D82A}">
                    <a16:rowId xmlns:a16="http://schemas.microsoft.com/office/drawing/2014/main" xmlns="" val="1822028919"/>
                  </a:ext>
                </a:extLst>
              </a:tr>
              <a:tr h="464046">
                <a:tc>
                  <a:txBody>
                    <a:bodyPr/>
                    <a:lstStyle/>
                    <a:p>
                      <a:r>
                        <a:rPr lang="en-US" sz="2000" dirty="0"/>
                        <a:t>Start</a:t>
                      </a:r>
                    </a:p>
                  </a:txBody>
                  <a:tcPr/>
                </a:tc>
                <a:tc>
                  <a:txBody>
                    <a:bodyPr/>
                    <a:lstStyle/>
                    <a:p>
                      <a:r>
                        <a:rPr lang="en-US" sz="2000" dirty="0"/>
                        <a:t>Slot</a:t>
                      </a:r>
                    </a:p>
                  </a:txBody>
                  <a:tcPr/>
                </a:tc>
                <a:extLst>
                  <a:ext uri="{0D108BD9-81ED-4DB2-BD59-A6C34878D82A}">
                    <a16:rowId xmlns:a16="http://schemas.microsoft.com/office/drawing/2014/main" xmlns="" val="2943297129"/>
                  </a:ext>
                </a:extLst>
              </a:tr>
              <a:tr h="464046">
                <a:tc>
                  <a:txBody>
                    <a:bodyPr/>
                    <a:lstStyle/>
                    <a:p>
                      <a:r>
                        <a:rPr lang="en-US" sz="2000" dirty="0"/>
                        <a:t>Stop</a:t>
                      </a:r>
                    </a:p>
                  </a:txBody>
                  <a:tcPr/>
                </a:tc>
                <a:tc>
                  <a:txBody>
                    <a:bodyPr/>
                    <a:lstStyle/>
                    <a:p>
                      <a:r>
                        <a:rPr lang="en-US" sz="2000" dirty="0"/>
                        <a:t>Slot</a:t>
                      </a:r>
                    </a:p>
                  </a:txBody>
                  <a:tcPr/>
                </a:tc>
                <a:extLst>
                  <a:ext uri="{0D108BD9-81ED-4DB2-BD59-A6C34878D82A}">
                    <a16:rowId xmlns:a16="http://schemas.microsoft.com/office/drawing/2014/main" xmlns="" val="1631267725"/>
                  </a:ext>
                </a:extLst>
              </a:tr>
            </a:tbl>
          </a:graphicData>
        </a:graphic>
      </p:graphicFrame>
      <p:sp>
        <p:nvSpPr>
          <p:cNvPr id="3" name="Rectangle 2"/>
          <p:cNvSpPr/>
          <p:nvPr/>
        </p:nvSpPr>
        <p:spPr>
          <a:xfrm>
            <a:off x="640458" y="6551223"/>
            <a:ext cx="3359509"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a:ea typeface="+mn-ea"/>
                <a:cs typeface="+mn-cs"/>
              </a:rPr>
              <a:t>See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ALL Azure Website cmdlets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9781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Manage WebApps | </a:t>
            </a:r>
            <a:r>
              <a:rPr lang="en-US" dirty="0" err="1"/>
              <a:t>Xplat</a:t>
            </a:r>
            <a:r>
              <a:rPr lang="en-US" dirty="0"/>
              <a:t>-CLI</a:t>
            </a:r>
          </a:p>
        </p:txBody>
      </p:sp>
      <p:sp>
        <p:nvSpPr>
          <p:cNvPr id="5" name="Text Placeholder 4"/>
          <p:cNvSpPr>
            <a:spLocks noGrp="1"/>
          </p:cNvSpPr>
          <p:nvPr>
            <p:ph type="body" sz="quarter" idx="10"/>
          </p:nvPr>
        </p:nvSpPr>
        <p:spPr>
          <a:xfrm>
            <a:off x="122237" y="1216152"/>
            <a:ext cx="12191999" cy="5158335"/>
          </a:xfrm>
        </p:spPr>
        <p:txBody>
          <a:bodyPr/>
          <a:lstStyle/>
          <a:p>
            <a:r>
              <a:rPr lang="en-US" sz="2800" dirty="0">
                <a:solidFill>
                  <a:srgbClr val="0070C0"/>
                </a:solidFill>
                <a:latin typeface="Consolas" panose="020B0609020204030204" pitchFamily="49" charset="0"/>
                <a:cs typeface="Consolas" panose="020B0609020204030204" pitchFamily="49" charset="0"/>
              </a:rPr>
              <a:t>To list the commands available for Azure WebApps in the </a:t>
            </a:r>
            <a:r>
              <a:rPr lang="en-US" sz="2800" dirty="0" err="1">
                <a:solidFill>
                  <a:srgbClr val="0070C0"/>
                </a:solidFill>
                <a:latin typeface="Consolas" panose="020B0609020204030204" pitchFamily="49" charset="0"/>
                <a:cs typeface="Consolas" panose="020B0609020204030204" pitchFamily="49" charset="0"/>
              </a:rPr>
              <a:t>xplat</a:t>
            </a:r>
            <a:r>
              <a:rPr lang="en-US" sz="2800" dirty="0">
                <a:solidFill>
                  <a:srgbClr val="0070C0"/>
                </a:solidFill>
                <a:latin typeface="Consolas" panose="020B0609020204030204" pitchFamily="49" charset="0"/>
                <a:cs typeface="Consolas" panose="020B0609020204030204" pitchFamily="49" charset="0"/>
              </a:rPr>
              <a:t>-cli, </a:t>
            </a:r>
            <a:r>
              <a:rPr lang="en-US" sz="2800" dirty="0">
                <a:latin typeface="Consolas" panose="020B0609020204030204" pitchFamily="49" charset="0"/>
                <a:cs typeface="Consolas" panose="020B0609020204030204" pitchFamily="49" charset="0"/>
              </a:rPr>
              <a:t>call azure site –h</a:t>
            </a:r>
          </a:p>
          <a:p>
            <a:endParaRPr lang="en-US" sz="2800" dirty="0">
              <a:latin typeface="Consolas" panose="020B0609020204030204" pitchFamily="49" charset="0"/>
              <a:cs typeface="Consolas" panose="020B0609020204030204" pitchFamily="49" charset="0"/>
            </a:endParaRPr>
          </a:p>
          <a:p>
            <a:r>
              <a:rPr lang="en-US" sz="2800" dirty="0">
                <a:solidFill>
                  <a:srgbClr val="FF0000"/>
                </a:solidFill>
                <a:latin typeface="Consolas" panose="020B0609020204030204" pitchFamily="49" charset="0"/>
                <a:cs typeface="Consolas" panose="020B0609020204030204" pitchFamily="49" charset="0"/>
              </a:rPr>
              <a:t>Azure site create </a:t>
            </a:r>
            <a:r>
              <a:rPr lang="en-US" sz="2800" dirty="0">
                <a:solidFill>
                  <a:srgbClr val="FF0000"/>
                </a:solidFill>
              </a:rPr>
              <a:t>MSIgnite2016</a:t>
            </a:r>
            <a:r>
              <a:rPr lang="en-US" sz="2800" dirty="0">
                <a:latin typeface="Consolas" panose="020B0609020204030204" pitchFamily="49" charset="0"/>
                <a:cs typeface="Consolas" panose="020B0609020204030204" pitchFamily="49" charset="0"/>
              </a:rPr>
              <a:t> –location East US</a:t>
            </a:r>
          </a:p>
          <a:p>
            <a:r>
              <a:rPr lang="en-US" sz="2800" dirty="0">
                <a:solidFill>
                  <a:srgbClr val="FF0000"/>
                </a:solidFill>
                <a:latin typeface="Consolas" panose="020B0609020204030204" pitchFamily="49" charset="0"/>
                <a:cs typeface="Consolas" panose="020B0609020204030204" pitchFamily="49" charset="0"/>
              </a:rPr>
              <a:t>Azure site list</a:t>
            </a:r>
          </a:p>
          <a:p>
            <a:r>
              <a:rPr lang="en-US" sz="2800" dirty="0">
                <a:latin typeface="Consolas" panose="020B0609020204030204" pitchFamily="49" charset="0"/>
                <a:cs typeface="Consolas" panose="020B0609020204030204" pitchFamily="49" charset="0"/>
              </a:rPr>
              <a:t>azure site list </a:t>
            </a:r>
            <a:r>
              <a:rPr lang="en-US" sz="2800" dirty="0" err="1">
                <a:latin typeface="Consolas" panose="020B0609020204030204" pitchFamily="49" charset="0"/>
                <a:cs typeface="Consolas" panose="020B0609020204030204" pitchFamily="49" charset="0"/>
              </a:rPr>
              <a:t>siteslotstest</a:t>
            </a:r>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azure site create </a:t>
            </a:r>
            <a:r>
              <a:rPr lang="en-US" sz="2800" dirty="0" err="1">
                <a:latin typeface="Consolas" panose="020B0609020204030204" pitchFamily="49" charset="0"/>
                <a:cs typeface="Consolas" panose="020B0609020204030204" pitchFamily="49" charset="0"/>
              </a:rPr>
              <a:t>siteslotstest</a:t>
            </a:r>
            <a:r>
              <a:rPr lang="en-US" sz="2800" dirty="0">
                <a:latin typeface="Consolas" panose="020B0609020204030204" pitchFamily="49" charset="0"/>
                <a:cs typeface="Consolas" panose="020B0609020204030204" pitchFamily="49" charset="0"/>
              </a:rPr>
              <a:t> --slot staging</a:t>
            </a:r>
          </a:p>
          <a:p>
            <a:r>
              <a:rPr lang="en-US" sz="2800" dirty="0">
                <a:latin typeface="Consolas" panose="020B0609020204030204" pitchFamily="49" charset="0"/>
                <a:cs typeface="Consolas" panose="020B0609020204030204" pitchFamily="49" charset="0"/>
              </a:rPr>
              <a:t>azure site create --</a:t>
            </a:r>
            <a:r>
              <a:rPr lang="en-US" sz="2800" dirty="0" err="1">
                <a:latin typeface="Consolas" panose="020B0609020204030204" pitchFamily="49" charset="0"/>
                <a:cs typeface="Consolas" panose="020B0609020204030204" pitchFamily="49" charset="0"/>
              </a:rPr>
              <a:t>git</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siteslotstest</a:t>
            </a:r>
            <a:r>
              <a:rPr lang="en-US" sz="2800" dirty="0">
                <a:latin typeface="Consolas" panose="020B0609020204030204" pitchFamily="49" charset="0"/>
                <a:cs typeface="Consolas" panose="020B0609020204030204" pitchFamily="49" charset="0"/>
              </a:rPr>
              <a:t> --slot staging</a:t>
            </a:r>
          </a:p>
          <a:p>
            <a:r>
              <a:rPr lang="en-US" sz="2800" dirty="0">
                <a:latin typeface="Consolas" panose="020B0609020204030204" pitchFamily="49" charset="0"/>
                <a:cs typeface="Consolas" panose="020B0609020204030204" pitchFamily="49" charset="0"/>
              </a:rPr>
              <a:t>azure site swap </a:t>
            </a:r>
            <a:r>
              <a:rPr lang="en-US" sz="2800" dirty="0" err="1">
                <a:latin typeface="Consolas" panose="020B0609020204030204" pitchFamily="49" charset="0"/>
                <a:cs typeface="Consolas" panose="020B0609020204030204" pitchFamily="49" charset="0"/>
              </a:rPr>
              <a:t>siteslotstest</a:t>
            </a:r>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azure site </a:t>
            </a:r>
            <a:r>
              <a:rPr lang="en-US" sz="2800" b="1" u="sng" dirty="0">
                <a:solidFill>
                  <a:srgbClr val="FF0000"/>
                </a:solidFill>
                <a:latin typeface="Consolas" panose="020B0609020204030204" pitchFamily="49" charset="0"/>
                <a:cs typeface="Consolas" panose="020B0609020204030204" pitchFamily="49" charset="0"/>
              </a:rPr>
              <a:t>delete</a:t>
            </a:r>
            <a:r>
              <a:rPr lang="en-US" sz="2800" dirty="0">
                <a:latin typeface="Consolas" panose="020B0609020204030204" pitchFamily="49" charset="0"/>
                <a:cs typeface="Consolas" panose="020B0609020204030204" pitchFamily="49" charset="0"/>
              </a:rPr>
              <a:t> </a:t>
            </a:r>
            <a:r>
              <a:rPr lang="en-US" sz="2800" dirty="0" err="1">
                <a:latin typeface="Consolas" panose="020B0609020204030204" pitchFamily="49" charset="0"/>
                <a:cs typeface="Consolas" panose="020B0609020204030204" pitchFamily="49" charset="0"/>
              </a:rPr>
              <a:t>siteslotstest</a:t>
            </a:r>
            <a:r>
              <a:rPr lang="en-US" sz="2800" dirty="0">
                <a:latin typeface="Consolas" panose="020B0609020204030204" pitchFamily="49" charset="0"/>
                <a:cs typeface="Consolas" panose="020B0609020204030204" pitchFamily="49" charset="0"/>
              </a:rPr>
              <a:t> --slot staging</a:t>
            </a:r>
          </a:p>
          <a:p>
            <a:r>
              <a:rPr lang="en-US" sz="2400" dirty="0">
                <a:solidFill>
                  <a:schemeClr val="tx2">
                    <a:lumMod val="50000"/>
                  </a:schemeClr>
                </a:solidFill>
                <a:latin typeface="Consolas" panose="020B0609020204030204" pitchFamily="49" charset="0"/>
                <a:cs typeface="Consolas" panose="020B0609020204030204" pitchFamily="49" charset="0"/>
                <a:hlinkClick r:id="rId3"/>
              </a:rPr>
              <a:t>See more</a:t>
            </a:r>
            <a:endParaRPr lang="en-US" dirty="0">
              <a:solidFill>
                <a:schemeClr val="tx2">
                  <a:lumMod val="50000"/>
                </a:schemeClr>
              </a:solidFill>
              <a:latin typeface="Consolas" panose="020B0609020204030204" pitchFamily="49" charset="0"/>
              <a:cs typeface="Consolas" panose="020B0609020204030204" pitchFamily="49" charset="0"/>
            </a:endParaRPr>
          </a:p>
        </p:txBody>
      </p:sp>
      <p:sp>
        <p:nvSpPr>
          <p:cNvPr id="2" name="Rectangle 1"/>
          <p:cNvSpPr/>
          <p:nvPr/>
        </p:nvSpPr>
        <p:spPr>
          <a:xfrm>
            <a:off x="1189092" y="6374487"/>
            <a:ext cx="10424046"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Segoe UI"/>
                <a:ea typeface="+mn-ea"/>
                <a:cs typeface="+mn-cs"/>
              </a:rPr>
              <a:t>See</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4"/>
              </a:rPr>
              <a:t>Use the Azure CLI for Mac, Linux, and Windows with Azure Resource Manager</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954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Implement WebApps </a:t>
            </a:r>
            <a:r>
              <a:rPr lang="en-US" sz="3200" i="1" dirty="0"/>
              <a:t>– </a:t>
            </a:r>
            <a:r>
              <a:rPr lang="en-US" sz="3200" i="1" dirty="0">
                <a:solidFill>
                  <a:srgbClr val="00B0F0"/>
                </a:solidFill>
              </a:rPr>
              <a:t>know these 5 things now</a:t>
            </a:r>
            <a:endParaRPr lang="en-US" sz="1600" i="1" dirty="0">
              <a:solidFill>
                <a:srgbClr val="00B0F0"/>
              </a:solidFill>
            </a:endParaRPr>
          </a:p>
        </p:txBody>
      </p:sp>
      <p:sp>
        <p:nvSpPr>
          <p:cNvPr id="3" name="Content Placeholder 2"/>
          <p:cNvSpPr>
            <a:spLocks noGrp="1"/>
          </p:cNvSpPr>
          <p:nvPr>
            <p:ph idx="4294967295"/>
          </p:nvPr>
        </p:nvSpPr>
        <p:spPr>
          <a:xfrm>
            <a:off x="530785" y="1230998"/>
            <a:ext cx="11633418" cy="5478423"/>
          </a:xfrm>
          <a:prstGeom prst="rect">
            <a:avLst/>
          </a:prstGeom>
        </p:spPr>
        <p:txBody>
          <a:bodyPr/>
          <a:lstStyle/>
          <a:p>
            <a:pPr marL="0" lvl="1" indent="0">
              <a:buNone/>
            </a:pPr>
            <a:r>
              <a:rPr lang="en-US" sz="4000" dirty="0">
                <a:gradFill>
                  <a:gsLst>
                    <a:gs pos="1250">
                      <a:srgbClr val="D83B01"/>
                    </a:gs>
                    <a:gs pos="99000">
                      <a:srgbClr val="D83B01"/>
                    </a:gs>
                  </a:gsLst>
                  <a:lin ang="5400000" scaled="0"/>
                </a:gradFill>
                <a:latin typeface="+mj-lt"/>
              </a:rPr>
              <a:t>Run Web Jobs 3 ways</a:t>
            </a:r>
          </a:p>
          <a:p>
            <a:pPr marL="241300" lvl="1" indent="0">
              <a:buNone/>
            </a:pPr>
            <a:r>
              <a:rPr lang="en-US" sz="2000" dirty="0">
                <a:solidFill>
                  <a:srgbClr val="0B4B25"/>
                </a:solidFill>
              </a:rPr>
              <a:t>1. Continuous  2. Schedule 3. On-Demand</a:t>
            </a:r>
          </a:p>
          <a:p>
            <a:pPr marL="0" indent="0">
              <a:buNone/>
            </a:pPr>
            <a:r>
              <a:rPr lang="en-US" dirty="0">
                <a:gradFill>
                  <a:gsLst>
                    <a:gs pos="1250">
                      <a:srgbClr val="D83B01"/>
                    </a:gs>
                    <a:gs pos="99000">
                      <a:srgbClr val="D83B01"/>
                    </a:gs>
                  </a:gsLst>
                  <a:lin ang="5400000" scaled="0"/>
                </a:gradFill>
              </a:rPr>
              <a:t>Connection Strings | </a:t>
            </a:r>
            <a:r>
              <a:rPr lang="en-US" sz="3200" dirty="0">
                <a:gradFill>
                  <a:gsLst>
                    <a:gs pos="1250">
                      <a:schemeClr val="tx2"/>
                    </a:gs>
                    <a:gs pos="99000">
                      <a:schemeClr val="tx2"/>
                    </a:gs>
                  </a:gsLst>
                  <a:lin ang="5400000" scaled="0"/>
                </a:gradFill>
              </a:rPr>
              <a:t>how made available? </a:t>
            </a:r>
            <a:r>
              <a:rPr lang="en-US" sz="3200" dirty="0" err="1">
                <a:gradFill>
                  <a:gsLst>
                    <a:gs pos="1250">
                      <a:schemeClr val="tx2"/>
                    </a:gs>
                    <a:gs pos="99000">
                      <a:schemeClr val="tx2"/>
                    </a:gs>
                  </a:gsLst>
                  <a:lin ang="5400000" scaled="0"/>
                </a:gradFill>
              </a:rPr>
              <a:t>.Net</a:t>
            </a:r>
            <a:r>
              <a:rPr lang="en-US" sz="3200" dirty="0">
                <a:gradFill>
                  <a:gsLst>
                    <a:gs pos="1250">
                      <a:schemeClr val="tx2"/>
                    </a:gs>
                    <a:gs pos="99000">
                      <a:schemeClr val="tx2"/>
                    </a:gs>
                  </a:gsLst>
                  <a:lin ang="5400000" scaled="0"/>
                </a:gradFill>
              </a:rPr>
              <a:t> vs. others?</a:t>
            </a:r>
            <a:endParaRPr lang="en-US" dirty="0">
              <a:gradFill>
                <a:gsLst>
                  <a:gs pos="1250">
                    <a:schemeClr val="tx2"/>
                  </a:gs>
                  <a:gs pos="99000">
                    <a:schemeClr val="tx2"/>
                  </a:gs>
                </a:gsLst>
                <a:lin ang="5400000" scaled="0"/>
              </a:gradFill>
            </a:endParaRPr>
          </a:p>
          <a:p>
            <a:pPr marL="241300" lvl="1" indent="0">
              <a:buNone/>
            </a:pPr>
            <a:r>
              <a:rPr lang="en-US" sz="2000" b="1" dirty="0" err="1"/>
              <a:t>.Net</a:t>
            </a:r>
            <a:r>
              <a:rPr lang="en-US" sz="2000" dirty="0"/>
              <a:t>: uses</a:t>
            </a:r>
            <a:r>
              <a:rPr lang="en-US" sz="2000" dirty="0">
                <a:solidFill>
                  <a:srgbClr val="FF0000"/>
                </a:solidFill>
              </a:rPr>
              <a:t> </a:t>
            </a:r>
            <a:r>
              <a:rPr lang="en-US" sz="2000" dirty="0" err="1">
                <a:solidFill>
                  <a:srgbClr val="FF0000"/>
                </a:solidFill>
              </a:rPr>
              <a:t>connectionStrings</a:t>
            </a:r>
            <a:r>
              <a:rPr lang="en-US" sz="2000" dirty="0">
                <a:solidFill>
                  <a:srgbClr val="FF0000"/>
                </a:solidFill>
              </a:rPr>
              <a:t> </a:t>
            </a:r>
            <a:r>
              <a:rPr lang="en-US" sz="2000" dirty="0"/>
              <a:t>| all OTHERS as </a:t>
            </a:r>
            <a:r>
              <a:rPr lang="en-US" sz="2000" dirty="0">
                <a:solidFill>
                  <a:srgbClr val="FF0000"/>
                </a:solidFill>
              </a:rPr>
              <a:t>Environment Variables</a:t>
            </a:r>
          </a:p>
          <a:p>
            <a:pPr marL="0" indent="0">
              <a:buNone/>
            </a:pPr>
            <a:r>
              <a:rPr lang="en-US" dirty="0">
                <a:gradFill>
                  <a:gsLst>
                    <a:gs pos="1250">
                      <a:srgbClr val="D83B01"/>
                    </a:gs>
                    <a:gs pos="99000">
                      <a:srgbClr val="D83B01"/>
                    </a:gs>
                  </a:gsLst>
                  <a:lin ang="5400000" scaled="0"/>
                </a:gradFill>
              </a:rPr>
              <a:t>Website Diagnostics </a:t>
            </a:r>
            <a:r>
              <a:rPr lang="en-US" dirty="0">
                <a:gradFill>
                  <a:gsLst>
                    <a:gs pos="1250">
                      <a:schemeClr val="tx2"/>
                    </a:gs>
                    <a:gs pos="99000">
                      <a:schemeClr val="tx2"/>
                    </a:gs>
                  </a:gsLst>
                  <a:lin ang="5400000" scaled="0"/>
                </a:gradFill>
              </a:rPr>
              <a:t>| </a:t>
            </a:r>
            <a:r>
              <a:rPr lang="en-US" sz="3200" dirty="0">
                <a:gradFill>
                  <a:gsLst>
                    <a:gs pos="1250">
                      <a:schemeClr val="tx2"/>
                    </a:gs>
                    <a:gs pos="99000">
                      <a:schemeClr val="tx2"/>
                    </a:gs>
                  </a:gsLst>
                  <a:lin ang="5400000" scaled="0"/>
                </a:gradFill>
              </a:rPr>
              <a:t># endpoints &amp; # geo locations</a:t>
            </a:r>
          </a:p>
          <a:p>
            <a:pPr marL="241300" lvl="1" indent="0">
              <a:buNone/>
            </a:pPr>
            <a:r>
              <a:rPr lang="en-US" sz="2000" dirty="0"/>
              <a:t>Up to </a:t>
            </a:r>
            <a:r>
              <a:rPr lang="en-US" sz="2000" dirty="0">
                <a:solidFill>
                  <a:srgbClr val="FF0000"/>
                </a:solidFill>
              </a:rPr>
              <a:t>2 Endpoints, 3 Geographic locations</a:t>
            </a:r>
          </a:p>
          <a:p>
            <a:pPr marL="0" indent="0">
              <a:buNone/>
            </a:pPr>
            <a:r>
              <a:rPr lang="en-US" dirty="0">
                <a:gradFill>
                  <a:gsLst>
                    <a:gs pos="1250">
                      <a:srgbClr val="D83B01"/>
                    </a:gs>
                    <a:gs pos="99000">
                      <a:srgbClr val="D83B01"/>
                    </a:gs>
                  </a:gsLst>
                  <a:lin ang="5400000" scaled="0"/>
                </a:gradFill>
              </a:rPr>
              <a:t>Configure Scale </a:t>
            </a:r>
            <a:r>
              <a:rPr lang="en-US" sz="3200" dirty="0">
                <a:gradFill>
                  <a:gsLst>
                    <a:gs pos="1250">
                      <a:schemeClr val="tx2"/>
                    </a:gs>
                    <a:gs pos="99000">
                      <a:schemeClr val="tx2"/>
                    </a:gs>
                  </a:gsLst>
                  <a:lin ang="5400000" scaled="0"/>
                </a:gradFill>
              </a:rPr>
              <a:t>–what additional options w/ STD? </a:t>
            </a:r>
          </a:p>
          <a:p>
            <a:pPr marL="241300" lvl="1" indent="0">
              <a:buNone/>
            </a:pPr>
            <a:r>
              <a:rPr lang="en-US" sz="2000" dirty="0">
                <a:solidFill>
                  <a:srgbClr val="FF0000"/>
                </a:solidFill>
              </a:rPr>
              <a:t>Schedule </a:t>
            </a:r>
            <a:r>
              <a:rPr lang="en-US" sz="2000" dirty="0">
                <a:solidFill>
                  <a:srgbClr val="00FF00"/>
                </a:solidFill>
              </a:rPr>
              <a:t>: </a:t>
            </a:r>
            <a:r>
              <a:rPr lang="en-US" sz="2000" dirty="0"/>
              <a:t>Day/ Night, Weekday/Weekend, Half hour incr. | </a:t>
            </a:r>
            <a:r>
              <a:rPr lang="en-US" sz="2000" dirty="0">
                <a:solidFill>
                  <a:srgbClr val="FF0000"/>
                </a:solidFill>
              </a:rPr>
              <a:t>By Metric </a:t>
            </a:r>
            <a:r>
              <a:rPr lang="en-US" sz="2000" dirty="0">
                <a:solidFill>
                  <a:srgbClr val="00FF00"/>
                </a:solidFill>
              </a:rPr>
              <a:t>: </a:t>
            </a:r>
            <a:r>
              <a:rPr lang="en-US" sz="2000" dirty="0"/>
              <a:t>Instance Count, Target CPU</a:t>
            </a:r>
          </a:p>
          <a:p>
            <a:pPr marL="0" indent="0">
              <a:buNone/>
            </a:pPr>
            <a:r>
              <a:rPr lang="en-US" dirty="0">
                <a:gradFill>
                  <a:gsLst>
                    <a:gs pos="1250">
                      <a:srgbClr val="D83B01"/>
                    </a:gs>
                    <a:gs pos="99000">
                      <a:srgbClr val="D83B01"/>
                    </a:gs>
                  </a:gsLst>
                  <a:lin ang="5400000" scaled="0"/>
                </a:gradFill>
              </a:rPr>
              <a:t>Hosting Plans – Name the 4</a:t>
            </a:r>
          </a:p>
          <a:p>
            <a:pPr marL="241300" lvl="1" indent="0">
              <a:buNone/>
            </a:pPr>
            <a:r>
              <a:rPr lang="en-US" sz="2000" dirty="0">
                <a:solidFill>
                  <a:srgbClr val="FF0000"/>
                </a:solidFill>
              </a:rPr>
              <a:t>Free | Shared | Basic | Standard</a:t>
            </a:r>
          </a:p>
          <a:p>
            <a:pPr marL="241300" lvl="1" indent="0">
              <a:buNone/>
            </a:pPr>
            <a:endParaRPr lang="en-US" sz="2000" dirty="0"/>
          </a:p>
        </p:txBody>
      </p:sp>
    </p:spTree>
    <p:extLst>
      <p:ext uri="{BB962C8B-B14F-4D97-AF65-F5344CB8AC3E}">
        <p14:creationId xmlns:p14="http://schemas.microsoft.com/office/powerpoint/2010/main" val="310475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wipe(left)">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Certification </a:t>
            </a:r>
          </a:p>
        </p:txBody>
      </p:sp>
      <p:sp>
        <p:nvSpPr>
          <p:cNvPr id="2" name="TextBox 1"/>
          <p:cNvSpPr txBox="1"/>
          <p:nvPr/>
        </p:nvSpPr>
        <p:spPr>
          <a:xfrm>
            <a:off x="1038794" y="4228774"/>
            <a:ext cx="10117149" cy="267457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4 Key links</a:t>
            </a:r>
          </a:p>
          <a:p>
            <a:pPr marL="1433513"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aka.ms/70-533 </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1433513"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4"/>
              </a:rPr>
              <a:t>aka.ms/certification/70-533</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1433513"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5"/>
              </a:rPr>
              <a:t>aka.ms/Azure/Shortcuts</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1433513" marR="0" lvl="0" indent="-457200" algn="l" defTabSz="932742" rtl="0" eaLnBrk="1" fontAlgn="auto" latinLnBrk="0" hangingPunct="1">
              <a:lnSpc>
                <a:spcPct val="90000"/>
              </a:lnSpc>
              <a:spcBef>
                <a:spcPts val="0"/>
              </a:spcBef>
              <a:spcAft>
                <a:spcPts val="600"/>
              </a:spcAft>
              <a:buClrTx/>
              <a:buSzTx/>
              <a:buFontTx/>
              <a:buAutoNum type="arabicPeriod"/>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6"/>
              </a:rPr>
              <a:t>aka.ms/Azure/</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hlinkClick r:id="rId6"/>
              </a:rPr>
              <a:t>IaaSOpsGuide</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p>
            <a:pPr marL="457200" marR="0" lvl="0" indent="-457200" algn="l" defTabSz="932742" rtl="0" eaLnBrk="1" fontAlgn="auto" latinLnBrk="0" hangingPunct="1">
              <a:lnSpc>
                <a:spcPct val="90000"/>
              </a:lnSpc>
              <a:spcBef>
                <a:spcPts val="0"/>
              </a:spcBef>
              <a:spcAft>
                <a:spcPts val="600"/>
              </a:spcAft>
              <a:buClrTx/>
              <a:buSzTx/>
              <a:buFontTx/>
              <a:buAutoNum type="arabicPeriod"/>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8228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478423"/>
          </a:xfrm>
        </p:spPr>
        <p:txBody>
          <a:bodyPr/>
          <a:lstStyle/>
          <a:p>
            <a:pPr marL="0" lvl="1" indent="0">
              <a:buNone/>
            </a:pPr>
            <a:r>
              <a:rPr lang="en-US" sz="4000" dirty="0">
                <a:gradFill>
                  <a:gsLst>
                    <a:gs pos="1250">
                      <a:srgbClr val="D83B01"/>
                    </a:gs>
                    <a:gs pos="99000">
                      <a:srgbClr val="D83B01"/>
                    </a:gs>
                  </a:gsLst>
                  <a:lin ang="5400000" scaled="0"/>
                </a:gradFill>
                <a:latin typeface="+mj-lt"/>
              </a:rPr>
              <a:t>Deploy</a:t>
            </a:r>
          </a:p>
          <a:p>
            <a:pPr marL="0" lvl="1" indent="0">
              <a:buNone/>
            </a:pPr>
            <a:r>
              <a:rPr lang="en-US" sz="4000" dirty="0">
                <a:gradFill>
                  <a:gsLst>
                    <a:gs pos="1250">
                      <a:srgbClr val="D83B01"/>
                    </a:gs>
                    <a:gs pos="99000">
                      <a:srgbClr val="D83B01"/>
                    </a:gs>
                  </a:gsLst>
                  <a:lin ang="5400000" scaled="0"/>
                </a:gradFill>
                <a:latin typeface="+mj-lt"/>
              </a:rPr>
              <a:t>Configure</a:t>
            </a:r>
          </a:p>
          <a:p>
            <a:pPr marL="0" lvl="1" indent="0">
              <a:buNone/>
            </a:pPr>
            <a:r>
              <a:rPr lang="en-US" sz="4000" dirty="0">
                <a:gradFill>
                  <a:gsLst>
                    <a:gs pos="1250">
                      <a:srgbClr val="D83B01"/>
                    </a:gs>
                    <a:gs pos="99000">
                      <a:srgbClr val="D83B01"/>
                    </a:gs>
                  </a:gsLst>
                  <a:lin ang="5400000" scaled="0"/>
                </a:gradFill>
                <a:latin typeface="+mj-lt"/>
              </a:rPr>
              <a:t>Diagnostics, Monitoring</a:t>
            </a:r>
          </a:p>
          <a:p>
            <a:pPr marL="0" lvl="1" indent="0">
              <a:buNone/>
            </a:pPr>
            <a:r>
              <a:rPr lang="en-US" sz="4000" dirty="0">
                <a:gradFill>
                  <a:gsLst>
                    <a:gs pos="1250">
                      <a:srgbClr val="D83B01"/>
                    </a:gs>
                    <a:gs pos="99000">
                      <a:srgbClr val="D83B01"/>
                    </a:gs>
                  </a:gsLst>
                  <a:lin ang="5400000" scaled="0"/>
                </a:gradFill>
                <a:latin typeface="+mj-lt"/>
              </a:rPr>
              <a:t>Scale and Resilience</a:t>
            </a:r>
          </a:p>
          <a:p>
            <a:pPr marL="0" lvl="1" indent="0">
              <a:buNone/>
            </a:pPr>
            <a:r>
              <a:rPr lang="en-US" sz="4000" dirty="0">
                <a:gradFill>
                  <a:gsLst>
                    <a:gs pos="1250">
                      <a:srgbClr val="D83B01"/>
                    </a:gs>
                    <a:gs pos="99000">
                      <a:srgbClr val="D83B01"/>
                    </a:gs>
                  </a:gsLst>
                  <a:lin ang="5400000" scaled="0"/>
                </a:gradFill>
                <a:latin typeface="+mj-lt"/>
              </a:rPr>
              <a:t>App Service Plans </a:t>
            </a:r>
          </a:p>
          <a:p>
            <a:pPr marL="0" indent="0">
              <a:buNone/>
            </a:pPr>
            <a:endParaRPr lang="en-US" dirty="0"/>
          </a:p>
          <a:p>
            <a:pPr marL="0" indent="0">
              <a:buNone/>
            </a:pPr>
            <a:r>
              <a:rPr lang="en-US" dirty="0">
                <a:hlinkClick r:id="rId3"/>
              </a:rPr>
              <a:t>aka.ms/Azure/VM</a:t>
            </a:r>
            <a:endParaRPr lang="en-US" dirty="0"/>
          </a:p>
          <a:p>
            <a:pPr marL="0" indent="0">
              <a:buNone/>
            </a:pPr>
            <a:r>
              <a:rPr lang="en-US" sz="2400" dirty="0">
                <a:hlinkClick r:id="rId4"/>
              </a:rPr>
              <a:t>compare</a:t>
            </a:r>
            <a:r>
              <a:rPr lang="en-US" dirty="0"/>
              <a:t> </a:t>
            </a:r>
          </a:p>
        </p:txBody>
      </p:sp>
      <p:sp>
        <p:nvSpPr>
          <p:cNvPr id="17" name="Title 16"/>
          <p:cNvSpPr>
            <a:spLocks noGrp="1"/>
          </p:cNvSpPr>
          <p:nvPr>
            <p:ph type="title"/>
          </p:nvPr>
        </p:nvSpPr>
        <p:spPr/>
        <p:txBody>
          <a:bodyPr/>
          <a:lstStyle/>
          <a:p>
            <a:r>
              <a:rPr lang="en-US" dirty="0"/>
              <a:t>Implement Virtual Machines</a:t>
            </a:r>
          </a:p>
        </p:txBody>
      </p:sp>
      <p:pic>
        <p:nvPicPr>
          <p:cNvPr id="3" name="Picture 2"/>
          <p:cNvPicPr>
            <a:picLocks noChangeAspect="1"/>
          </p:cNvPicPr>
          <p:nvPr/>
        </p:nvPicPr>
        <p:blipFill>
          <a:blip r:embed="rId5"/>
          <a:stretch>
            <a:fillRect/>
          </a:stretch>
        </p:blipFill>
        <p:spPr>
          <a:xfrm>
            <a:off x="8147463" y="1212849"/>
            <a:ext cx="4014375" cy="488470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9398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122497"/>
            <a:ext cx="12041966" cy="917575"/>
          </a:xfrm>
          <a:noFill/>
        </p:spPr>
        <p:txBody>
          <a:bodyPr/>
          <a:lstStyle/>
          <a:p>
            <a:r>
              <a:rPr lang="en-US" dirty="0"/>
              <a:t>Deploy Workloads on Azure VMs</a:t>
            </a:r>
          </a:p>
        </p:txBody>
      </p:sp>
      <p:sp>
        <p:nvSpPr>
          <p:cNvPr id="3" name="Content Placeholder 2"/>
          <p:cNvSpPr>
            <a:spLocks noGrp="1"/>
          </p:cNvSpPr>
          <p:nvPr>
            <p:ph idx="4294967295"/>
          </p:nvPr>
        </p:nvSpPr>
        <p:spPr>
          <a:xfrm>
            <a:off x="326511" y="845531"/>
            <a:ext cx="11633418" cy="5570756"/>
          </a:xfrm>
          <a:prstGeom prst="rect">
            <a:avLst/>
          </a:prstGeom>
        </p:spPr>
        <p:txBody>
          <a:bodyPr/>
          <a:lstStyle/>
          <a:p>
            <a:pPr marL="0" indent="0">
              <a:buNone/>
            </a:pPr>
            <a:r>
              <a:rPr lang="en-US" dirty="0">
                <a:gradFill>
                  <a:gsLst>
                    <a:gs pos="1250">
                      <a:srgbClr val="D83B01"/>
                    </a:gs>
                    <a:gs pos="99000">
                      <a:srgbClr val="D83B01"/>
                    </a:gs>
                  </a:gsLst>
                  <a:lin ang="5400000" scaled="0"/>
                </a:gradFill>
              </a:rPr>
              <a:t>Application Frameworks</a:t>
            </a:r>
          </a:p>
          <a:p>
            <a:pPr marL="0" lvl="1" indent="0">
              <a:buNone/>
            </a:pPr>
            <a:r>
              <a:rPr lang="en-US" sz="2000" dirty="0"/>
              <a:t>Deploy with ARM Templates </a:t>
            </a:r>
            <a:r>
              <a:rPr lang="en-US" sz="2000" dirty="0">
                <a:hlinkClick r:id="rId3"/>
              </a:rPr>
              <a:t>see</a:t>
            </a:r>
            <a:endParaRPr lang="en-US" sz="2000" dirty="0"/>
          </a:p>
          <a:p>
            <a:pPr marL="0" lvl="1" indent="0">
              <a:buNone/>
            </a:pPr>
            <a:r>
              <a:rPr lang="en-US" sz="2000" dirty="0"/>
              <a:t>Use Azure Portal by reference URL of template</a:t>
            </a:r>
          </a:p>
          <a:p>
            <a:pPr marL="0" lvl="1" indent="0">
              <a:buNone/>
            </a:pPr>
            <a:r>
              <a:rPr lang="en-US" sz="2000" dirty="0"/>
              <a:t>Azure PowerShell</a:t>
            </a:r>
          </a:p>
          <a:p>
            <a:pPr marL="342900" lvl="1" indent="-342900"/>
            <a:r>
              <a:rPr lang="en-US" sz="2000" dirty="0"/>
              <a:t>New-</a:t>
            </a:r>
            <a:r>
              <a:rPr lang="en-US" sz="2000" dirty="0" err="1"/>
              <a:t>AzureRmResourceGroup</a:t>
            </a:r>
            <a:r>
              <a:rPr lang="en-US" sz="2000" dirty="0"/>
              <a:t> -Name {</a:t>
            </a:r>
            <a:r>
              <a:rPr lang="en-US" sz="2000" dirty="0">
                <a:solidFill>
                  <a:srgbClr val="FF0000"/>
                </a:solidFill>
              </a:rPr>
              <a:t>resource-group-name</a:t>
            </a:r>
            <a:r>
              <a:rPr lang="en-US" sz="2000" dirty="0"/>
              <a:t>} -Location {</a:t>
            </a:r>
            <a:r>
              <a:rPr lang="en-US" sz="2000" dirty="0">
                <a:solidFill>
                  <a:srgbClr val="FF0000"/>
                </a:solidFill>
              </a:rPr>
              <a:t>location</a:t>
            </a:r>
            <a:r>
              <a:rPr lang="en-US" sz="2000" dirty="0"/>
              <a:t>}</a:t>
            </a:r>
          </a:p>
          <a:p>
            <a:pPr marL="342900" lvl="1" indent="-342900"/>
            <a:r>
              <a:rPr lang="en-US" sz="2000" dirty="0" err="1"/>
              <a:t>AzureRmResourceGroupDeployment</a:t>
            </a:r>
            <a:r>
              <a:rPr lang="en-US" sz="2000" dirty="0"/>
              <a:t> -Name {deployment-name} -</a:t>
            </a:r>
            <a:r>
              <a:rPr lang="en-US" sz="2000" dirty="0" err="1"/>
              <a:t>ResourceGroupName</a:t>
            </a:r>
            <a:r>
              <a:rPr lang="en-US" sz="2000" dirty="0"/>
              <a:t> {</a:t>
            </a:r>
            <a:r>
              <a:rPr lang="en-US" sz="2000" dirty="0">
                <a:solidFill>
                  <a:srgbClr val="FF0000"/>
                </a:solidFill>
              </a:rPr>
              <a:t>resource-group-name} </a:t>
            </a:r>
            <a:r>
              <a:rPr lang="en-US" sz="2000" dirty="0"/>
              <a:t>-</a:t>
            </a:r>
            <a:r>
              <a:rPr lang="en-US" sz="2000" dirty="0" err="1"/>
              <a:t>TemplateUri</a:t>
            </a:r>
            <a:r>
              <a:rPr lang="en-US" sz="2000" dirty="0"/>
              <a:t> "https://raw.githubusercontent.com/azure/</a:t>
            </a:r>
            <a:r>
              <a:rPr lang="en-US" sz="2000" dirty="0">
                <a:solidFill>
                  <a:srgbClr val="FF0000"/>
                </a:solidFill>
              </a:rPr>
              <a:t>azure-</a:t>
            </a:r>
            <a:r>
              <a:rPr lang="en-US" sz="2000" dirty="0" err="1">
                <a:solidFill>
                  <a:srgbClr val="FF0000"/>
                </a:solidFill>
              </a:rPr>
              <a:t>quickstart</a:t>
            </a:r>
            <a:r>
              <a:rPr lang="en-US" sz="2000" dirty="0">
                <a:solidFill>
                  <a:srgbClr val="FF0000"/>
                </a:solidFill>
              </a:rPr>
              <a:t>-templates</a:t>
            </a:r>
            <a:r>
              <a:rPr lang="en-US" sz="2000" dirty="0"/>
              <a:t>/master/{template-name}/</a:t>
            </a:r>
            <a:r>
              <a:rPr lang="en-US" sz="2000" dirty="0" err="1"/>
              <a:t>azuredeploy.json</a:t>
            </a:r>
            <a:r>
              <a:rPr lang="en-US" sz="2000" dirty="0"/>
              <a:t>"</a:t>
            </a:r>
          </a:p>
          <a:p>
            <a:pPr marL="0" lvl="1" indent="0">
              <a:buNone/>
            </a:pPr>
            <a:r>
              <a:rPr lang="en-US" sz="2000" dirty="0"/>
              <a:t>Azure CLI</a:t>
            </a:r>
          </a:p>
          <a:p>
            <a:pPr marL="342900" lvl="1" indent="-342900"/>
            <a:r>
              <a:rPr lang="en-US" sz="2000" dirty="0"/>
              <a:t>azure group create {</a:t>
            </a:r>
            <a:r>
              <a:rPr lang="en-US" sz="2000" dirty="0">
                <a:solidFill>
                  <a:srgbClr val="FF0000"/>
                </a:solidFill>
              </a:rPr>
              <a:t>resource-group-name</a:t>
            </a:r>
            <a:r>
              <a:rPr lang="en-US" sz="2000" dirty="0"/>
              <a:t>} {</a:t>
            </a:r>
            <a:r>
              <a:rPr lang="en-US" sz="2000" dirty="0">
                <a:solidFill>
                  <a:srgbClr val="FF0000"/>
                </a:solidFill>
              </a:rPr>
              <a:t>location</a:t>
            </a:r>
            <a:r>
              <a:rPr lang="en-US" sz="2000" dirty="0"/>
              <a:t>}</a:t>
            </a:r>
          </a:p>
          <a:p>
            <a:pPr marL="342900" lvl="1" indent="-342900"/>
            <a:r>
              <a:rPr lang="en-US" sz="2000" dirty="0"/>
              <a:t>azure group deployment create --template-</a:t>
            </a:r>
            <a:r>
              <a:rPr lang="en-US" sz="2000" dirty="0" err="1"/>
              <a:t>uri</a:t>
            </a:r>
            <a:r>
              <a:rPr lang="en-US" sz="2000" dirty="0"/>
              <a:t> https://raw.githubusercontent.com/azure/azure-</a:t>
            </a:r>
            <a:r>
              <a:rPr lang="en-US" sz="2000" dirty="0">
                <a:solidFill>
                  <a:srgbClr val="FF0000"/>
                </a:solidFill>
              </a:rPr>
              <a:t>quickstart-templates</a:t>
            </a:r>
            <a:r>
              <a:rPr lang="en-US" sz="2000" dirty="0"/>
              <a:t>/master/{template-name}/azuredeploy.json </a:t>
            </a:r>
            <a:r>
              <a:rPr lang="en-US" sz="2000" dirty="0">
                <a:solidFill>
                  <a:srgbClr val="FF0000"/>
                </a:solidFill>
              </a:rPr>
              <a:t>{resource-group-name</a:t>
            </a:r>
            <a:r>
              <a:rPr lang="en-US" sz="2000" dirty="0"/>
              <a:t>} {</a:t>
            </a:r>
            <a:r>
              <a:rPr lang="en-US" sz="2000" dirty="0">
                <a:solidFill>
                  <a:srgbClr val="FF0000"/>
                </a:solidFill>
              </a:rPr>
              <a:t>deployment-name</a:t>
            </a:r>
            <a:r>
              <a:rPr lang="en-US" sz="2000" dirty="0"/>
              <a:t>}</a:t>
            </a:r>
          </a:p>
          <a:p>
            <a:pPr marL="0" lvl="1" indent="0">
              <a:buNone/>
            </a:pPr>
            <a:r>
              <a:rPr lang="en-US" sz="4000" dirty="0">
                <a:gradFill>
                  <a:gsLst>
                    <a:gs pos="1250">
                      <a:srgbClr val="D83B01"/>
                    </a:gs>
                    <a:gs pos="99000">
                      <a:srgbClr val="D83B01"/>
                    </a:gs>
                  </a:gsLst>
                  <a:lin ang="5400000" scaled="0"/>
                </a:gradFill>
                <a:latin typeface="+mj-lt"/>
              </a:rPr>
              <a:t>SQL Server Always On &amp; SharePoint</a:t>
            </a:r>
          </a:p>
          <a:p>
            <a:pPr marL="0" lvl="1" indent="0">
              <a:buNone/>
            </a:pPr>
            <a:endParaRPr lang="en-US" sz="2000" dirty="0"/>
          </a:p>
        </p:txBody>
      </p:sp>
      <p:pic>
        <p:nvPicPr>
          <p:cNvPr id="4" name="Picture 3"/>
          <p:cNvPicPr>
            <a:picLocks noChangeAspect="1"/>
          </p:cNvPicPr>
          <p:nvPr/>
        </p:nvPicPr>
        <p:blipFill>
          <a:blip r:embed="rId4"/>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209038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2952478" y="6151289"/>
            <a:ext cx="7880291" cy="510421"/>
          </a:xfrm>
          <a:prstGeom prst="rect">
            <a:avLst/>
          </a:prstGeom>
          <a:solidFill>
            <a:schemeClr val="accent1"/>
          </a:solidFill>
          <a:ln w="38100">
            <a:noFill/>
          </a:ln>
        </p:spPr>
        <p:txBody>
          <a:bodyPr wrap="square" lIns="124347" tIns="124347" rIns="124347" bIns="124347" rtlCol="0">
            <a:spAutoFit/>
          </a:bodyPr>
          <a:lstStyle/>
          <a:p>
            <a:pPr marL="0" marR="0" lvl="0" indent="0" algn="ctr" defTabSz="1243276" rtl="0" eaLnBrk="1" fontAlgn="auto" latinLnBrk="0" hangingPunct="1">
              <a:lnSpc>
                <a:spcPct val="90000"/>
              </a:lnSpc>
              <a:spcBef>
                <a:spcPct val="20000"/>
              </a:spcBef>
              <a:spcAft>
                <a:spcPts val="0"/>
              </a:spcAft>
              <a:buClrTx/>
              <a:buSzPct val="80000"/>
              <a:buFontTx/>
              <a:buNone/>
              <a:tabLst/>
              <a:defRPr/>
            </a:pPr>
            <a:r>
              <a:rPr kumimoji="0" lang="en-US" sz="1836" b="0" i="0" u="none" strike="noStrike" kern="1200" cap="none" spc="0" normalizeH="0" baseline="0" noProof="0" dirty="0">
                <a:ln>
                  <a:noFill/>
                </a:ln>
                <a:solidFill>
                  <a:srgbClr val="0B4B25"/>
                </a:solidFill>
                <a:effectLst/>
                <a:uLnTx/>
                <a:uFillTx/>
                <a:latin typeface="Segoe UI"/>
                <a:ea typeface="+mn-ea"/>
                <a:cs typeface="+mn-cs"/>
              </a:rPr>
              <a:t>Each Persistent Data Disk Can be up to 1 TB with up to 16 disks per VM</a:t>
            </a:r>
          </a:p>
        </p:txBody>
      </p:sp>
      <p:graphicFrame>
        <p:nvGraphicFramePr>
          <p:cNvPr id="9" name="Table 8"/>
          <p:cNvGraphicFramePr>
            <a:graphicFrameLocks noGrp="1"/>
          </p:cNvGraphicFramePr>
          <p:nvPr>
            <p:extLst/>
          </p:nvPr>
        </p:nvGraphicFramePr>
        <p:xfrm>
          <a:off x="3103174" y="1299865"/>
          <a:ext cx="4872775" cy="1789104"/>
        </p:xfrm>
        <a:graphic>
          <a:graphicData uri="http://schemas.openxmlformats.org/drawingml/2006/table">
            <a:tbl>
              <a:tblPr>
                <a:tableStyleId>{616DA210-FB5B-4158-B5E0-FEB733F419BA}</a:tableStyleId>
              </a:tblPr>
              <a:tblGrid>
                <a:gridCol w="2196988">
                  <a:extLst>
                    <a:ext uri="{9D8B030D-6E8A-4147-A177-3AD203B41FA5}">
                      <a16:colId xmlns:a16="http://schemas.microsoft.com/office/drawing/2014/main" xmlns="" val="2478357453"/>
                    </a:ext>
                  </a:extLst>
                </a:gridCol>
                <a:gridCol w="1272524">
                  <a:extLst>
                    <a:ext uri="{9D8B030D-6E8A-4147-A177-3AD203B41FA5}">
                      <a16:colId xmlns:a16="http://schemas.microsoft.com/office/drawing/2014/main" xmlns="" val="1298113880"/>
                    </a:ext>
                  </a:extLst>
                </a:gridCol>
                <a:gridCol w="1403263">
                  <a:extLst>
                    <a:ext uri="{9D8B030D-6E8A-4147-A177-3AD203B41FA5}">
                      <a16:colId xmlns:a16="http://schemas.microsoft.com/office/drawing/2014/main" xmlns="" val="2314395247"/>
                    </a:ext>
                  </a:extLst>
                </a:gridCol>
              </a:tblGrid>
              <a:tr h="298184">
                <a:tc>
                  <a:txBody>
                    <a:bodyPr/>
                    <a:lstStyle/>
                    <a:p>
                      <a:r>
                        <a:rPr lang="en-US" sz="1200" b="1" dirty="0">
                          <a:solidFill>
                            <a:schemeClr val="tx1"/>
                          </a:solidFill>
                        </a:rPr>
                        <a:t>Compute Instance Name</a:t>
                      </a:r>
                    </a:p>
                  </a:txBody>
                  <a:tcPr marL="42597" marR="42597" marT="21299" marB="21299" anchor="ctr">
                    <a:solidFill>
                      <a:schemeClr val="accent1"/>
                    </a:solidFill>
                  </a:tcPr>
                </a:tc>
                <a:tc>
                  <a:txBody>
                    <a:bodyPr/>
                    <a:lstStyle/>
                    <a:p>
                      <a:r>
                        <a:rPr lang="en-US" sz="1200" b="1">
                          <a:solidFill>
                            <a:schemeClr val="tx1"/>
                          </a:solidFill>
                        </a:rPr>
                        <a:t>Virtual Cores</a:t>
                      </a:r>
                    </a:p>
                  </a:txBody>
                  <a:tcPr marL="42597" marR="42597" marT="21299" marB="21299" anchor="ctr">
                    <a:solidFill>
                      <a:schemeClr val="accent1"/>
                    </a:solidFill>
                  </a:tcPr>
                </a:tc>
                <a:tc>
                  <a:txBody>
                    <a:bodyPr/>
                    <a:lstStyle/>
                    <a:p>
                      <a:r>
                        <a:rPr lang="en-US" sz="1200" b="1" dirty="0">
                          <a:solidFill>
                            <a:schemeClr val="tx1"/>
                          </a:solidFill>
                        </a:rPr>
                        <a:t>RAM</a:t>
                      </a:r>
                    </a:p>
                  </a:txBody>
                  <a:tcPr marL="42597" marR="42597" marT="21299" marB="21299" anchor="ctr">
                    <a:solidFill>
                      <a:schemeClr val="accent1"/>
                    </a:solidFill>
                  </a:tcPr>
                </a:tc>
                <a:extLst>
                  <a:ext uri="{0D108BD9-81ED-4DB2-BD59-A6C34878D82A}">
                    <a16:rowId xmlns:a16="http://schemas.microsoft.com/office/drawing/2014/main" xmlns="" val="2611632137"/>
                  </a:ext>
                </a:extLst>
              </a:tr>
              <a:tr h="298184">
                <a:tc>
                  <a:txBody>
                    <a:bodyPr/>
                    <a:lstStyle/>
                    <a:p>
                      <a:r>
                        <a:rPr lang="en-US" sz="1200"/>
                        <a:t>Extra Small (A0)</a:t>
                      </a:r>
                    </a:p>
                  </a:txBody>
                  <a:tcPr marL="42597" marR="42597" marT="21299" marB="21299" anchor="ctr"/>
                </a:tc>
                <a:tc>
                  <a:txBody>
                    <a:bodyPr/>
                    <a:lstStyle/>
                    <a:p>
                      <a:r>
                        <a:rPr lang="en-US" sz="1200"/>
                        <a:t>Shared</a:t>
                      </a:r>
                    </a:p>
                  </a:txBody>
                  <a:tcPr marL="42597" marR="42597" marT="21299" marB="21299" anchor="ctr"/>
                </a:tc>
                <a:tc>
                  <a:txBody>
                    <a:bodyPr/>
                    <a:lstStyle/>
                    <a:p>
                      <a:r>
                        <a:rPr lang="en-US" sz="1200" dirty="0"/>
                        <a:t>768 MB </a:t>
                      </a:r>
                    </a:p>
                  </a:txBody>
                  <a:tcPr marL="42597" marR="42597" marT="21299" marB="21299" anchor="ctr"/>
                </a:tc>
                <a:extLst>
                  <a:ext uri="{0D108BD9-81ED-4DB2-BD59-A6C34878D82A}">
                    <a16:rowId xmlns:a16="http://schemas.microsoft.com/office/drawing/2014/main" xmlns="" val="4109731015"/>
                  </a:ext>
                </a:extLst>
              </a:tr>
              <a:tr h="298184">
                <a:tc>
                  <a:txBody>
                    <a:bodyPr/>
                    <a:lstStyle/>
                    <a:p>
                      <a:r>
                        <a:rPr lang="en-US" sz="1200"/>
                        <a:t>Small (A1)</a:t>
                      </a:r>
                    </a:p>
                  </a:txBody>
                  <a:tcPr marL="42597" marR="42597" marT="21299" marB="21299" anchor="ctr"/>
                </a:tc>
                <a:tc>
                  <a:txBody>
                    <a:bodyPr/>
                    <a:lstStyle/>
                    <a:p>
                      <a:r>
                        <a:rPr lang="en-US" sz="1200"/>
                        <a:t>1</a:t>
                      </a:r>
                    </a:p>
                  </a:txBody>
                  <a:tcPr marL="42597" marR="42597" marT="21299" marB="21299" anchor="ctr"/>
                </a:tc>
                <a:tc>
                  <a:txBody>
                    <a:bodyPr/>
                    <a:lstStyle/>
                    <a:p>
                      <a:r>
                        <a:rPr lang="en-US" sz="1200"/>
                        <a:t>1.75 GB </a:t>
                      </a:r>
                    </a:p>
                  </a:txBody>
                  <a:tcPr marL="42597" marR="42597" marT="21299" marB="21299" anchor="ctr"/>
                </a:tc>
                <a:extLst>
                  <a:ext uri="{0D108BD9-81ED-4DB2-BD59-A6C34878D82A}">
                    <a16:rowId xmlns:a16="http://schemas.microsoft.com/office/drawing/2014/main" xmlns="" val="2468794731"/>
                  </a:ext>
                </a:extLst>
              </a:tr>
              <a:tr h="298184">
                <a:tc>
                  <a:txBody>
                    <a:bodyPr/>
                    <a:lstStyle/>
                    <a:p>
                      <a:r>
                        <a:rPr lang="en-US" sz="1200" dirty="0"/>
                        <a:t>Medium (A2)</a:t>
                      </a:r>
                    </a:p>
                  </a:txBody>
                  <a:tcPr marL="42597" marR="42597" marT="21299" marB="21299" anchor="ctr"/>
                </a:tc>
                <a:tc>
                  <a:txBody>
                    <a:bodyPr/>
                    <a:lstStyle/>
                    <a:p>
                      <a:r>
                        <a:rPr lang="en-US" sz="1200"/>
                        <a:t>2</a:t>
                      </a:r>
                    </a:p>
                  </a:txBody>
                  <a:tcPr marL="42597" marR="42597" marT="21299" marB="21299" anchor="ctr"/>
                </a:tc>
                <a:tc>
                  <a:txBody>
                    <a:bodyPr/>
                    <a:lstStyle/>
                    <a:p>
                      <a:r>
                        <a:rPr lang="en-US" sz="1200"/>
                        <a:t>3.5 GB </a:t>
                      </a:r>
                    </a:p>
                  </a:txBody>
                  <a:tcPr marL="42597" marR="42597" marT="21299" marB="21299" anchor="ctr"/>
                </a:tc>
                <a:extLst>
                  <a:ext uri="{0D108BD9-81ED-4DB2-BD59-A6C34878D82A}">
                    <a16:rowId xmlns:a16="http://schemas.microsoft.com/office/drawing/2014/main" xmlns="" val="4164284801"/>
                  </a:ext>
                </a:extLst>
              </a:tr>
              <a:tr h="298184">
                <a:tc>
                  <a:txBody>
                    <a:bodyPr/>
                    <a:lstStyle/>
                    <a:p>
                      <a:r>
                        <a:rPr lang="en-US" sz="1200"/>
                        <a:t>Large (A3)</a:t>
                      </a:r>
                    </a:p>
                  </a:txBody>
                  <a:tcPr marL="42597" marR="42597" marT="21299" marB="21299" anchor="ctr"/>
                </a:tc>
                <a:tc>
                  <a:txBody>
                    <a:bodyPr/>
                    <a:lstStyle/>
                    <a:p>
                      <a:r>
                        <a:rPr lang="en-US" sz="1200"/>
                        <a:t>4</a:t>
                      </a:r>
                    </a:p>
                  </a:txBody>
                  <a:tcPr marL="42597" marR="42597" marT="21299" marB="21299" anchor="ctr"/>
                </a:tc>
                <a:tc>
                  <a:txBody>
                    <a:bodyPr/>
                    <a:lstStyle/>
                    <a:p>
                      <a:r>
                        <a:rPr lang="en-US" sz="1200" dirty="0"/>
                        <a:t>7 GB </a:t>
                      </a:r>
                    </a:p>
                  </a:txBody>
                  <a:tcPr marL="42597" marR="42597" marT="21299" marB="21299" anchor="ctr"/>
                </a:tc>
                <a:extLst>
                  <a:ext uri="{0D108BD9-81ED-4DB2-BD59-A6C34878D82A}">
                    <a16:rowId xmlns:a16="http://schemas.microsoft.com/office/drawing/2014/main" xmlns="" val="3291001845"/>
                  </a:ext>
                </a:extLst>
              </a:tr>
              <a:tr h="298184">
                <a:tc>
                  <a:txBody>
                    <a:bodyPr/>
                    <a:lstStyle/>
                    <a:p>
                      <a:r>
                        <a:rPr lang="en-US" sz="1200" dirty="0"/>
                        <a:t>Extra Large (A4)</a:t>
                      </a:r>
                    </a:p>
                  </a:txBody>
                  <a:tcPr marL="42597" marR="42597" marT="21299" marB="21299" anchor="ctr"/>
                </a:tc>
                <a:tc>
                  <a:txBody>
                    <a:bodyPr/>
                    <a:lstStyle/>
                    <a:p>
                      <a:r>
                        <a:rPr lang="en-US" sz="1200"/>
                        <a:t>8</a:t>
                      </a:r>
                    </a:p>
                  </a:txBody>
                  <a:tcPr marL="42597" marR="42597" marT="21299" marB="21299" anchor="ctr"/>
                </a:tc>
                <a:tc>
                  <a:txBody>
                    <a:bodyPr/>
                    <a:lstStyle/>
                    <a:p>
                      <a:r>
                        <a:rPr lang="en-US" sz="1200" dirty="0"/>
                        <a:t>14 GB </a:t>
                      </a:r>
                    </a:p>
                  </a:txBody>
                  <a:tcPr marL="42597" marR="42597" marT="21299" marB="21299" anchor="ctr"/>
                </a:tc>
                <a:extLst>
                  <a:ext uri="{0D108BD9-81ED-4DB2-BD59-A6C34878D82A}">
                    <a16:rowId xmlns:a16="http://schemas.microsoft.com/office/drawing/2014/main" xmlns="" val="290998878"/>
                  </a:ext>
                </a:extLst>
              </a:tr>
            </a:tbl>
          </a:graphicData>
        </a:graphic>
      </p:graphicFrame>
      <p:graphicFrame>
        <p:nvGraphicFramePr>
          <p:cNvPr id="11" name="Table 10"/>
          <p:cNvGraphicFramePr>
            <a:graphicFrameLocks noGrp="1"/>
          </p:cNvGraphicFramePr>
          <p:nvPr>
            <p:extLst/>
          </p:nvPr>
        </p:nvGraphicFramePr>
        <p:xfrm>
          <a:off x="3103175" y="3383700"/>
          <a:ext cx="4872775" cy="1281592"/>
        </p:xfrm>
        <a:graphic>
          <a:graphicData uri="http://schemas.openxmlformats.org/drawingml/2006/table">
            <a:tbl>
              <a:tblPr>
                <a:tableStyleId>{616DA210-FB5B-4158-B5E0-FEB733F419BA}</a:tableStyleId>
              </a:tblPr>
              <a:tblGrid>
                <a:gridCol w="2196987">
                  <a:extLst>
                    <a:ext uri="{9D8B030D-6E8A-4147-A177-3AD203B41FA5}">
                      <a16:colId xmlns:a16="http://schemas.microsoft.com/office/drawing/2014/main" xmlns="" val="3585912695"/>
                    </a:ext>
                  </a:extLst>
                </a:gridCol>
                <a:gridCol w="1272524">
                  <a:extLst>
                    <a:ext uri="{9D8B030D-6E8A-4147-A177-3AD203B41FA5}">
                      <a16:colId xmlns:a16="http://schemas.microsoft.com/office/drawing/2014/main" xmlns="" val="704042243"/>
                    </a:ext>
                  </a:extLst>
                </a:gridCol>
                <a:gridCol w="1403264">
                  <a:extLst>
                    <a:ext uri="{9D8B030D-6E8A-4147-A177-3AD203B41FA5}">
                      <a16:colId xmlns:a16="http://schemas.microsoft.com/office/drawing/2014/main" xmlns="" val="1524320930"/>
                    </a:ext>
                  </a:extLst>
                </a:gridCol>
              </a:tblGrid>
              <a:tr h="406969">
                <a:tc>
                  <a:txBody>
                    <a:bodyPr/>
                    <a:lstStyle/>
                    <a:p>
                      <a:r>
                        <a:rPr lang="en-US" sz="1200" b="1" dirty="0">
                          <a:solidFill>
                            <a:schemeClr val="tx1"/>
                          </a:solidFill>
                        </a:rPr>
                        <a:t>Compute Instance Name</a:t>
                      </a:r>
                    </a:p>
                  </a:txBody>
                  <a:tcPr marL="63897" marR="63897" marT="31949" marB="31949" anchor="ctr">
                    <a:solidFill>
                      <a:schemeClr val="accent1"/>
                    </a:solidFill>
                  </a:tcPr>
                </a:tc>
                <a:tc>
                  <a:txBody>
                    <a:bodyPr/>
                    <a:lstStyle/>
                    <a:p>
                      <a:r>
                        <a:rPr lang="en-US" sz="1200" b="1">
                          <a:solidFill>
                            <a:schemeClr val="tx1"/>
                          </a:solidFill>
                        </a:rPr>
                        <a:t>Virtual Cores</a:t>
                      </a:r>
                    </a:p>
                  </a:txBody>
                  <a:tcPr marL="63897" marR="63897" marT="31949" marB="31949" anchor="ctr">
                    <a:solidFill>
                      <a:schemeClr val="accent1"/>
                    </a:solidFill>
                  </a:tcPr>
                </a:tc>
                <a:tc>
                  <a:txBody>
                    <a:bodyPr/>
                    <a:lstStyle/>
                    <a:p>
                      <a:r>
                        <a:rPr lang="en-US" sz="1200" b="1" dirty="0">
                          <a:solidFill>
                            <a:schemeClr val="tx1"/>
                          </a:solidFill>
                        </a:rPr>
                        <a:t>RAM</a:t>
                      </a:r>
                    </a:p>
                  </a:txBody>
                  <a:tcPr marL="63897" marR="63897" marT="31949" marB="31949" anchor="ctr">
                    <a:solidFill>
                      <a:schemeClr val="accent1"/>
                    </a:solidFill>
                  </a:tcPr>
                </a:tc>
                <a:extLst>
                  <a:ext uri="{0D108BD9-81ED-4DB2-BD59-A6C34878D82A}">
                    <a16:rowId xmlns:a16="http://schemas.microsoft.com/office/drawing/2014/main" xmlns="" val="1698046762"/>
                  </a:ext>
                </a:extLst>
              </a:tr>
              <a:tr h="291541">
                <a:tc>
                  <a:txBody>
                    <a:bodyPr/>
                    <a:lstStyle/>
                    <a:p>
                      <a:r>
                        <a:rPr lang="en-US" sz="1200" dirty="0"/>
                        <a:t>A5</a:t>
                      </a:r>
                    </a:p>
                  </a:txBody>
                  <a:tcPr marL="63897" marR="63897" marT="31949" marB="31949" anchor="ctr"/>
                </a:tc>
                <a:tc>
                  <a:txBody>
                    <a:bodyPr/>
                    <a:lstStyle/>
                    <a:p>
                      <a:r>
                        <a:rPr lang="en-US" sz="1200"/>
                        <a:t>2</a:t>
                      </a:r>
                    </a:p>
                  </a:txBody>
                  <a:tcPr marL="63897" marR="63897" marT="31949" marB="31949" anchor="ctr"/>
                </a:tc>
                <a:tc>
                  <a:txBody>
                    <a:bodyPr/>
                    <a:lstStyle/>
                    <a:p>
                      <a:r>
                        <a:rPr lang="en-US" sz="1200" dirty="0"/>
                        <a:t>14 GB </a:t>
                      </a:r>
                    </a:p>
                  </a:txBody>
                  <a:tcPr marL="63897" marR="63897" marT="31949" marB="31949" anchor="ctr"/>
                </a:tc>
                <a:extLst>
                  <a:ext uri="{0D108BD9-81ED-4DB2-BD59-A6C34878D82A}">
                    <a16:rowId xmlns:a16="http://schemas.microsoft.com/office/drawing/2014/main" xmlns="" val="1016369354"/>
                  </a:ext>
                </a:extLst>
              </a:tr>
              <a:tr h="291541">
                <a:tc>
                  <a:txBody>
                    <a:bodyPr/>
                    <a:lstStyle/>
                    <a:p>
                      <a:r>
                        <a:rPr lang="en-US" sz="1200"/>
                        <a:t>A6</a:t>
                      </a:r>
                    </a:p>
                  </a:txBody>
                  <a:tcPr marL="63897" marR="63897" marT="31949" marB="31949" anchor="ctr"/>
                </a:tc>
                <a:tc>
                  <a:txBody>
                    <a:bodyPr/>
                    <a:lstStyle/>
                    <a:p>
                      <a:r>
                        <a:rPr lang="en-US" sz="1200"/>
                        <a:t>4</a:t>
                      </a:r>
                    </a:p>
                  </a:txBody>
                  <a:tcPr marL="63897" marR="63897" marT="31949" marB="31949" anchor="ctr"/>
                </a:tc>
                <a:tc>
                  <a:txBody>
                    <a:bodyPr/>
                    <a:lstStyle/>
                    <a:p>
                      <a:r>
                        <a:rPr lang="en-US" sz="1200"/>
                        <a:t>28 GB </a:t>
                      </a:r>
                    </a:p>
                  </a:txBody>
                  <a:tcPr marL="63897" marR="63897" marT="31949" marB="31949" anchor="ctr"/>
                </a:tc>
                <a:extLst>
                  <a:ext uri="{0D108BD9-81ED-4DB2-BD59-A6C34878D82A}">
                    <a16:rowId xmlns:a16="http://schemas.microsoft.com/office/drawing/2014/main" xmlns="" val="2255196708"/>
                  </a:ext>
                </a:extLst>
              </a:tr>
              <a:tr h="291541">
                <a:tc>
                  <a:txBody>
                    <a:bodyPr/>
                    <a:lstStyle/>
                    <a:p>
                      <a:r>
                        <a:rPr lang="en-US" sz="1200"/>
                        <a:t>A7</a:t>
                      </a:r>
                    </a:p>
                  </a:txBody>
                  <a:tcPr marL="63897" marR="63897" marT="31949" marB="31949" anchor="ctr"/>
                </a:tc>
                <a:tc>
                  <a:txBody>
                    <a:bodyPr/>
                    <a:lstStyle/>
                    <a:p>
                      <a:r>
                        <a:rPr lang="en-US" sz="1200"/>
                        <a:t>8</a:t>
                      </a:r>
                    </a:p>
                  </a:txBody>
                  <a:tcPr marL="63897" marR="63897" marT="31949" marB="31949" anchor="ctr"/>
                </a:tc>
                <a:tc>
                  <a:txBody>
                    <a:bodyPr/>
                    <a:lstStyle/>
                    <a:p>
                      <a:r>
                        <a:rPr lang="en-US" sz="1200" dirty="0"/>
                        <a:t>56 GB </a:t>
                      </a:r>
                    </a:p>
                  </a:txBody>
                  <a:tcPr marL="63897" marR="63897" marT="31949" marB="31949" anchor="ctr"/>
                </a:tc>
                <a:extLst>
                  <a:ext uri="{0D108BD9-81ED-4DB2-BD59-A6C34878D82A}">
                    <a16:rowId xmlns:a16="http://schemas.microsoft.com/office/drawing/2014/main" xmlns="" val="387550276"/>
                  </a:ext>
                </a:extLst>
              </a:tr>
            </a:tbl>
          </a:graphicData>
        </a:graphic>
      </p:graphicFrame>
      <p:graphicFrame>
        <p:nvGraphicFramePr>
          <p:cNvPr id="12" name="Table 11"/>
          <p:cNvGraphicFramePr>
            <a:graphicFrameLocks noGrp="1"/>
          </p:cNvGraphicFramePr>
          <p:nvPr>
            <p:extLst/>
          </p:nvPr>
        </p:nvGraphicFramePr>
        <p:xfrm>
          <a:off x="3103174" y="4937590"/>
          <a:ext cx="7504983" cy="1014337"/>
        </p:xfrm>
        <a:graphic>
          <a:graphicData uri="http://schemas.openxmlformats.org/drawingml/2006/table">
            <a:tbl>
              <a:tblPr>
                <a:tableStyleId>{616DA210-FB5B-4158-B5E0-FEB733F419BA}</a:tableStyleId>
              </a:tblPr>
              <a:tblGrid>
                <a:gridCol w="2188272">
                  <a:extLst>
                    <a:ext uri="{9D8B030D-6E8A-4147-A177-3AD203B41FA5}">
                      <a16:colId xmlns:a16="http://schemas.microsoft.com/office/drawing/2014/main" xmlns="" val="266178356"/>
                    </a:ext>
                  </a:extLst>
                </a:gridCol>
                <a:gridCol w="1281240">
                  <a:extLst>
                    <a:ext uri="{9D8B030D-6E8A-4147-A177-3AD203B41FA5}">
                      <a16:colId xmlns:a16="http://schemas.microsoft.com/office/drawing/2014/main" xmlns="" val="3838784110"/>
                    </a:ext>
                  </a:extLst>
                </a:gridCol>
                <a:gridCol w="1420694">
                  <a:extLst>
                    <a:ext uri="{9D8B030D-6E8A-4147-A177-3AD203B41FA5}">
                      <a16:colId xmlns:a16="http://schemas.microsoft.com/office/drawing/2014/main" xmlns="" val="1799584661"/>
                    </a:ext>
                  </a:extLst>
                </a:gridCol>
                <a:gridCol w="2614777">
                  <a:extLst>
                    <a:ext uri="{9D8B030D-6E8A-4147-A177-3AD203B41FA5}">
                      <a16:colId xmlns:a16="http://schemas.microsoft.com/office/drawing/2014/main" xmlns="" val="4106807547"/>
                    </a:ext>
                  </a:extLst>
                </a:gridCol>
              </a:tblGrid>
              <a:tr h="415911">
                <a:tc>
                  <a:txBody>
                    <a:bodyPr/>
                    <a:lstStyle/>
                    <a:p>
                      <a:r>
                        <a:rPr lang="en-US" sz="1200" b="1" dirty="0">
                          <a:solidFill>
                            <a:schemeClr val="tx1"/>
                          </a:solidFill>
                        </a:rPr>
                        <a:t>Compute Instance Name</a:t>
                      </a:r>
                    </a:p>
                  </a:txBody>
                  <a:tcPr marL="85196" marR="85196" marT="42597" marB="42597" anchor="ctr">
                    <a:solidFill>
                      <a:schemeClr val="accent1"/>
                    </a:solidFill>
                  </a:tcPr>
                </a:tc>
                <a:tc>
                  <a:txBody>
                    <a:bodyPr/>
                    <a:lstStyle/>
                    <a:p>
                      <a:r>
                        <a:rPr lang="en-US" sz="1200" b="1">
                          <a:solidFill>
                            <a:schemeClr val="tx1"/>
                          </a:solidFill>
                        </a:rPr>
                        <a:t>Virtual Cores</a:t>
                      </a:r>
                    </a:p>
                  </a:txBody>
                  <a:tcPr marL="85196" marR="85196" marT="42597" marB="42597" anchor="ctr">
                    <a:solidFill>
                      <a:schemeClr val="accent1"/>
                    </a:solidFill>
                  </a:tcPr>
                </a:tc>
                <a:tc>
                  <a:txBody>
                    <a:bodyPr/>
                    <a:lstStyle/>
                    <a:p>
                      <a:r>
                        <a:rPr lang="en-US" sz="1200" b="1">
                          <a:solidFill>
                            <a:schemeClr val="tx1"/>
                          </a:solidFill>
                        </a:rPr>
                        <a:t>RAM</a:t>
                      </a:r>
                    </a:p>
                  </a:txBody>
                  <a:tcPr marL="85196" marR="85196" marT="42597" marB="42597" anchor="ctr">
                    <a:solidFill>
                      <a:schemeClr val="accent1"/>
                    </a:solidFill>
                  </a:tcPr>
                </a:tc>
                <a:tc>
                  <a:txBody>
                    <a:bodyPr/>
                    <a:lstStyle/>
                    <a:p>
                      <a:r>
                        <a:rPr lang="en-US" sz="1200" b="1" dirty="0">
                          <a:solidFill>
                            <a:schemeClr val="tx1"/>
                          </a:solidFill>
                        </a:rPr>
                        <a:t>Networking</a:t>
                      </a:r>
                    </a:p>
                  </a:txBody>
                  <a:tcPr marL="85196" marR="85196" marT="42597" marB="42597" anchor="ctr">
                    <a:solidFill>
                      <a:schemeClr val="accent1"/>
                    </a:solidFill>
                  </a:tcPr>
                </a:tc>
                <a:extLst>
                  <a:ext uri="{0D108BD9-81ED-4DB2-BD59-A6C34878D82A}">
                    <a16:rowId xmlns:a16="http://schemas.microsoft.com/office/drawing/2014/main" xmlns="" val="3403731443"/>
                  </a:ext>
                </a:extLst>
              </a:tr>
              <a:tr h="299213">
                <a:tc>
                  <a:txBody>
                    <a:bodyPr/>
                    <a:lstStyle/>
                    <a:p>
                      <a:r>
                        <a:rPr lang="en-US" sz="1200"/>
                        <a:t>A8</a:t>
                      </a:r>
                    </a:p>
                  </a:txBody>
                  <a:tcPr marL="85196" marR="85196" marT="42597" marB="42597" anchor="ctr"/>
                </a:tc>
                <a:tc>
                  <a:txBody>
                    <a:bodyPr/>
                    <a:lstStyle/>
                    <a:p>
                      <a:r>
                        <a:rPr lang="en-US" sz="1200"/>
                        <a:t>8</a:t>
                      </a:r>
                    </a:p>
                  </a:txBody>
                  <a:tcPr marL="85196" marR="85196" marT="42597" marB="42597" anchor="ctr"/>
                </a:tc>
                <a:tc>
                  <a:txBody>
                    <a:bodyPr/>
                    <a:lstStyle/>
                    <a:p>
                      <a:r>
                        <a:rPr lang="en-US" sz="1200"/>
                        <a:t>56 GB </a:t>
                      </a:r>
                    </a:p>
                  </a:txBody>
                  <a:tcPr marL="85196" marR="85196" marT="42597" marB="42597" anchor="ctr"/>
                </a:tc>
                <a:tc>
                  <a:txBody>
                    <a:bodyPr/>
                    <a:lstStyle/>
                    <a:p>
                      <a:r>
                        <a:rPr lang="en-US" sz="1200"/>
                        <a:t>40 Gbit/s InfiniBand </a:t>
                      </a:r>
                    </a:p>
                  </a:txBody>
                  <a:tcPr marL="85196" marR="85196" marT="42597" marB="42597" anchor="ctr"/>
                </a:tc>
                <a:extLst>
                  <a:ext uri="{0D108BD9-81ED-4DB2-BD59-A6C34878D82A}">
                    <a16:rowId xmlns:a16="http://schemas.microsoft.com/office/drawing/2014/main" xmlns="" val="65591329"/>
                  </a:ext>
                </a:extLst>
              </a:tr>
              <a:tr h="299213">
                <a:tc>
                  <a:txBody>
                    <a:bodyPr/>
                    <a:lstStyle/>
                    <a:p>
                      <a:r>
                        <a:rPr lang="en-US" sz="1200" dirty="0"/>
                        <a:t>A9</a:t>
                      </a:r>
                    </a:p>
                  </a:txBody>
                  <a:tcPr marL="85196" marR="85196" marT="42597" marB="42597" anchor="ctr"/>
                </a:tc>
                <a:tc>
                  <a:txBody>
                    <a:bodyPr/>
                    <a:lstStyle/>
                    <a:p>
                      <a:r>
                        <a:rPr lang="en-US" sz="1200"/>
                        <a:t>16</a:t>
                      </a:r>
                    </a:p>
                  </a:txBody>
                  <a:tcPr marL="85196" marR="85196" marT="42597" marB="42597" anchor="ctr"/>
                </a:tc>
                <a:tc>
                  <a:txBody>
                    <a:bodyPr/>
                    <a:lstStyle/>
                    <a:p>
                      <a:r>
                        <a:rPr lang="en-US" sz="1200"/>
                        <a:t>112 GB </a:t>
                      </a:r>
                    </a:p>
                  </a:txBody>
                  <a:tcPr marL="85196" marR="85196" marT="42597" marB="42597" anchor="ctr"/>
                </a:tc>
                <a:tc>
                  <a:txBody>
                    <a:bodyPr/>
                    <a:lstStyle/>
                    <a:p>
                      <a:r>
                        <a:rPr lang="en-US" sz="1200" dirty="0"/>
                        <a:t>40 </a:t>
                      </a:r>
                      <a:r>
                        <a:rPr lang="en-US" sz="1200" dirty="0" err="1"/>
                        <a:t>Gbit</a:t>
                      </a:r>
                      <a:r>
                        <a:rPr lang="en-US" sz="1200" dirty="0"/>
                        <a:t>/s </a:t>
                      </a:r>
                      <a:r>
                        <a:rPr lang="en-US" sz="1200" dirty="0" err="1"/>
                        <a:t>InfiniBand</a:t>
                      </a:r>
                      <a:r>
                        <a:rPr lang="en-US" sz="1200" dirty="0"/>
                        <a:t> </a:t>
                      </a:r>
                    </a:p>
                  </a:txBody>
                  <a:tcPr marL="85196" marR="85196" marT="42597" marB="42597" anchor="ctr"/>
                </a:tc>
                <a:extLst>
                  <a:ext uri="{0D108BD9-81ED-4DB2-BD59-A6C34878D82A}">
                    <a16:rowId xmlns:a16="http://schemas.microsoft.com/office/drawing/2014/main" xmlns="" val="4247284004"/>
                  </a:ext>
                </a:extLst>
              </a:tr>
            </a:tbl>
          </a:graphicData>
        </a:graphic>
      </p:graphicFrame>
      <p:sp>
        <p:nvSpPr>
          <p:cNvPr id="13" name="TextBox 12"/>
          <p:cNvSpPr txBox="1"/>
          <p:nvPr/>
        </p:nvSpPr>
        <p:spPr>
          <a:xfrm>
            <a:off x="741736" y="1760616"/>
            <a:ext cx="2210742" cy="87762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solidFill>
                  <a:srgbClr val="0B4B25"/>
                </a:solidFill>
                <a:effectLst/>
                <a:uLnTx/>
                <a:uFillTx/>
                <a:latin typeface="Segoe UI"/>
                <a:ea typeface="+mn-ea"/>
                <a:cs typeface="+mn-cs"/>
              </a:rPr>
              <a:t>General Purpose VMs</a:t>
            </a:r>
          </a:p>
        </p:txBody>
      </p:sp>
      <p:sp>
        <p:nvSpPr>
          <p:cNvPr id="14" name="TextBox 13"/>
          <p:cNvSpPr txBox="1"/>
          <p:nvPr/>
        </p:nvSpPr>
        <p:spPr>
          <a:xfrm>
            <a:off x="741735" y="3633087"/>
            <a:ext cx="2210742" cy="87762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solidFill>
                  <a:srgbClr val="0B4B25"/>
                </a:solidFill>
                <a:effectLst/>
                <a:uLnTx/>
                <a:uFillTx/>
                <a:latin typeface="Segoe UI"/>
                <a:ea typeface="+mn-ea"/>
                <a:cs typeface="+mn-cs"/>
              </a:rPr>
              <a:t>Memory Intensive VMs</a:t>
            </a:r>
          </a:p>
        </p:txBody>
      </p:sp>
      <p:sp>
        <p:nvSpPr>
          <p:cNvPr id="15" name="TextBox 14"/>
          <p:cNvSpPr txBox="1"/>
          <p:nvPr/>
        </p:nvSpPr>
        <p:spPr>
          <a:xfrm>
            <a:off x="741734" y="5019552"/>
            <a:ext cx="2210742" cy="877622"/>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2040" b="0" i="0" u="none" strike="noStrike" kern="1200" cap="none" spc="0" normalizeH="0" baseline="0" noProof="0" dirty="0">
                <a:ln>
                  <a:noFill/>
                </a:ln>
                <a:solidFill>
                  <a:srgbClr val="0B4B25"/>
                </a:solidFill>
                <a:effectLst/>
                <a:uLnTx/>
                <a:uFillTx/>
                <a:latin typeface="Segoe UI"/>
                <a:ea typeface="+mn-ea"/>
                <a:cs typeface="+mn-cs"/>
              </a:rPr>
              <a:t>Compute Intensive VMs</a:t>
            </a:r>
          </a:p>
        </p:txBody>
      </p:sp>
      <p:sp>
        <p:nvSpPr>
          <p:cNvPr id="16" name="Rectangle 15"/>
          <p:cNvSpPr/>
          <p:nvPr/>
        </p:nvSpPr>
        <p:spPr>
          <a:xfrm>
            <a:off x="3680810" y="6618338"/>
            <a:ext cx="7315200" cy="37484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hlinkClick r:id="rId3"/>
              </a:rPr>
              <a:t>http://azure.microsoft.com/en-us/pricing/details/virtual-machines/</a:t>
            </a: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17" name="Picture 16"/>
          <p:cNvPicPr>
            <a:picLocks noChangeAspect="1"/>
          </p:cNvPicPr>
          <p:nvPr/>
        </p:nvPicPr>
        <p:blipFill>
          <a:blip r:embed="rId4"/>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grpSp>
        <p:nvGrpSpPr>
          <p:cNvPr id="20" name="Group 19"/>
          <p:cNvGrpSpPr/>
          <p:nvPr/>
        </p:nvGrpSpPr>
        <p:grpSpPr>
          <a:xfrm>
            <a:off x="8656639" y="4254"/>
            <a:ext cx="3124200" cy="6655719"/>
            <a:chOff x="8504237" y="4254"/>
            <a:chExt cx="3124200" cy="6655719"/>
          </a:xfrm>
        </p:grpSpPr>
        <p:pic>
          <p:nvPicPr>
            <p:cNvPr id="21" name="Picture 20"/>
            <p:cNvPicPr>
              <a:picLocks noChangeAspect="1"/>
            </p:cNvPicPr>
            <p:nvPr/>
          </p:nvPicPr>
          <p:blipFill>
            <a:blip r:embed="rId5"/>
            <a:stretch>
              <a:fillRect/>
            </a:stretch>
          </p:blipFill>
          <p:spPr>
            <a:xfrm>
              <a:off x="8504237" y="4254"/>
              <a:ext cx="3124200" cy="5666530"/>
            </a:xfrm>
            <a:prstGeom prst="rect">
              <a:avLst/>
            </a:prstGeom>
          </p:spPr>
        </p:pic>
        <p:pic>
          <p:nvPicPr>
            <p:cNvPr id="22" name="Picture 21"/>
            <p:cNvPicPr>
              <a:picLocks noChangeAspect="1"/>
            </p:cNvPicPr>
            <p:nvPr/>
          </p:nvPicPr>
          <p:blipFill>
            <a:blip r:embed="rId6"/>
            <a:stretch>
              <a:fillRect/>
            </a:stretch>
          </p:blipFill>
          <p:spPr>
            <a:xfrm>
              <a:off x="8512630" y="5675879"/>
              <a:ext cx="3113314" cy="984094"/>
            </a:xfrm>
            <a:prstGeom prst="rect">
              <a:avLst/>
            </a:prstGeom>
          </p:spPr>
        </p:pic>
      </p:grpSp>
      <p:pic>
        <p:nvPicPr>
          <p:cNvPr id="23" name="Picture 22"/>
          <p:cNvPicPr>
            <a:picLocks noChangeAspect="1"/>
          </p:cNvPicPr>
          <p:nvPr/>
        </p:nvPicPr>
        <p:blipFill>
          <a:blip r:embed="rId7"/>
          <a:stretch>
            <a:fillRect/>
          </a:stretch>
        </p:blipFill>
        <p:spPr>
          <a:xfrm>
            <a:off x="8273275" y="1273856"/>
            <a:ext cx="2789113" cy="1958766"/>
          </a:xfrm>
          <a:prstGeom prst="rect">
            <a:avLst/>
          </a:prstGeom>
        </p:spPr>
      </p:pic>
      <p:pic>
        <p:nvPicPr>
          <p:cNvPr id="24" name="Picture 23"/>
          <p:cNvPicPr>
            <a:picLocks noChangeAspect="1"/>
          </p:cNvPicPr>
          <p:nvPr/>
        </p:nvPicPr>
        <p:blipFill>
          <a:blip r:embed="rId8"/>
          <a:stretch>
            <a:fillRect/>
          </a:stretch>
        </p:blipFill>
        <p:spPr>
          <a:xfrm>
            <a:off x="195953" y="1298996"/>
            <a:ext cx="2760725" cy="1788438"/>
          </a:xfrm>
          <a:prstGeom prst="rect">
            <a:avLst/>
          </a:prstGeom>
        </p:spPr>
      </p:pic>
      <p:pic>
        <p:nvPicPr>
          <p:cNvPr id="25" name="Picture 24"/>
          <p:cNvPicPr>
            <a:picLocks noChangeAspect="1"/>
          </p:cNvPicPr>
          <p:nvPr/>
        </p:nvPicPr>
        <p:blipFill>
          <a:blip r:embed="rId9"/>
          <a:stretch>
            <a:fillRect/>
          </a:stretch>
        </p:blipFill>
        <p:spPr>
          <a:xfrm>
            <a:off x="73827" y="1156128"/>
            <a:ext cx="12291188" cy="5736736"/>
          </a:xfrm>
          <a:prstGeom prst="rect">
            <a:avLst/>
          </a:prstGeom>
        </p:spPr>
      </p:pic>
    </p:spTree>
    <p:extLst>
      <p:ext uri="{BB962C8B-B14F-4D97-AF65-F5344CB8AC3E}">
        <p14:creationId xmlns:p14="http://schemas.microsoft.com/office/powerpoint/2010/main" val="3241326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22" presetClass="entr" presetSubtype="1"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50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303848" y="1212848"/>
            <a:ext cx="6873508" cy="4613004"/>
          </a:xfrm>
          <a:prstGeom prst="rect">
            <a:avLst/>
          </a:prstGeom>
          <a:effectLst>
            <a:outerShdw blurRad="50800" dist="38100" dir="8100000" algn="tr" rotWithShape="0">
              <a:prstClr val="black">
                <a:alpha val="40000"/>
              </a:prstClr>
            </a:outerShdw>
          </a:effectLst>
        </p:spPr>
      </p:pic>
      <p:sp>
        <p:nvSpPr>
          <p:cNvPr id="17" name="Title 16"/>
          <p:cNvSpPr>
            <a:spLocks noGrp="1"/>
          </p:cNvSpPr>
          <p:nvPr>
            <p:ph type="title"/>
          </p:nvPr>
        </p:nvSpPr>
        <p:spPr/>
        <p:txBody>
          <a:bodyPr/>
          <a:lstStyle/>
          <a:p>
            <a:r>
              <a:rPr lang="en-US" dirty="0"/>
              <a:t>Deploy and Connect to Linux VM</a:t>
            </a:r>
          </a:p>
        </p:txBody>
      </p:sp>
      <p:sp>
        <p:nvSpPr>
          <p:cNvPr id="6" name="Text Placeholder 5"/>
          <p:cNvSpPr>
            <a:spLocks noGrp="1"/>
          </p:cNvSpPr>
          <p:nvPr>
            <p:ph type="body" sz="quarter" idx="10"/>
          </p:nvPr>
        </p:nvSpPr>
        <p:spPr>
          <a:xfrm>
            <a:off x="274638" y="1212850"/>
            <a:ext cx="11887200" cy="5478423"/>
          </a:xfrm>
        </p:spPr>
        <p:txBody>
          <a:bodyPr/>
          <a:lstStyle/>
          <a:p>
            <a:r>
              <a:rPr lang="en-US" dirty="0">
                <a:gradFill>
                  <a:gsLst>
                    <a:gs pos="1250">
                      <a:srgbClr val="D83B01"/>
                    </a:gs>
                    <a:gs pos="99000">
                      <a:srgbClr val="D83B01"/>
                    </a:gs>
                  </a:gsLst>
                  <a:lin ang="5400000" scaled="0"/>
                </a:gradFill>
              </a:rPr>
              <a:t>Portal</a:t>
            </a:r>
          </a:p>
          <a:p>
            <a:pPr lvl="1"/>
            <a:r>
              <a:rPr lang="en-US" dirty="0"/>
              <a:t>Secure with SSH public key</a:t>
            </a:r>
          </a:p>
          <a:p>
            <a:pPr lvl="1"/>
            <a:r>
              <a:rPr lang="en-US" dirty="0"/>
              <a:t>Create or Select Resource Group</a:t>
            </a:r>
          </a:p>
          <a:p>
            <a:pPr lvl="1"/>
            <a:r>
              <a:rPr lang="en-US" dirty="0"/>
              <a:t>Select VM Size, Storage</a:t>
            </a:r>
          </a:p>
          <a:p>
            <a:pPr lvl="1"/>
            <a:r>
              <a:rPr lang="en-US" dirty="0"/>
              <a:t>Consider OS Patching VM Extension</a:t>
            </a:r>
          </a:p>
          <a:p>
            <a:pPr lvl="1"/>
            <a:r>
              <a:rPr lang="en-US" dirty="0"/>
              <a:t>RBAC for DevOps</a:t>
            </a:r>
          </a:p>
          <a:p>
            <a:pPr lvl="1"/>
            <a:r>
              <a:rPr lang="en-US" dirty="0"/>
              <a:t>See </a:t>
            </a:r>
            <a:r>
              <a:rPr lang="en-US" dirty="0">
                <a:hlinkClick r:id="rId4"/>
              </a:rPr>
              <a:t>Best Practices</a:t>
            </a:r>
            <a:endParaRPr lang="en-US" dirty="0"/>
          </a:p>
          <a:p>
            <a:r>
              <a:rPr lang="en-US" dirty="0">
                <a:gradFill>
                  <a:gsLst>
                    <a:gs pos="1250">
                      <a:srgbClr val="D83B01"/>
                    </a:gs>
                    <a:gs pos="99000">
                      <a:srgbClr val="D83B01"/>
                    </a:gs>
                  </a:gsLst>
                  <a:lin ang="5400000" scaled="0"/>
                </a:gradFill>
              </a:rPr>
              <a:t>Azure CLI  </a:t>
            </a:r>
            <a:r>
              <a:rPr lang="en-US" sz="2400" i="1" dirty="0">
                <a:hlinkClick r:id="rId5"/>
              </a:rPr>
              <a:t>see more</a:t>
            </a:r>
            <a:endParaRPr lang="en-US" i="1" dirty="0"/>
          </a:p>
          <a:p>
            <a:pPr lvl="1"/>
            <a:r>
              <a:rPr lang="en-US" dirty="0"/>
              <a:t>Version 0.90 or greater</a:t>
            </a:r>
          </a:p>
          <a:p>
            <a:pPr lvl="1"/>
            <a:r>
              <a:rPr lang="en-US" dirty="0"/>
              <a:t>Switch to ARM mode </a:t>
            </a:r>
            <a:r>
              <a:rPr lang="en-US" dirty="0">
                <a:solidFill>
                  <a:srgbClr val="00B0F0"/>
                </a:solidFill>
                <a:latin typeface="Consolas" panose="020B0609020204030204" pitchFamily="49" charset="0"/>
              </a:rPr>
              <a:t>azure config mode arm</a:t>
            </a:r>
          </a:p>
          <a:p>
            <a:pPr lvl="1"/>
            <a:r>
              <a:rPr lang="en-US" dirty="0"/>
              <a:t>Quick Test and Setup with </a:t>
            </a:r>
            <a:r>
              <a:rPr lang="en-US" dirty="0">
                <a:solidFill>
                  <a:srgbClr val="00B0F0"/>
                </a:solidFill>
                <a:latin typeface="Consolas" panose="020B0609020204030204" pitchFamily="49" charset="0"/>
              </a:rPr>
              <a:t>azure </a:t>
            </a:r>
            <a:r>
              <a:rPr lang="en-US" dirty="0" err="1">
                <a:solidFill>
                  <a:srgbClr val="00B0F0"/>
                </a:solidFill>
                <a:latin typeface="Consolas" panose="020B0609020204030204" pitchFamily="49" charset="0"/>
              </a:rPr>
              <a:t>vm</a:t>
            </a:r>
            <a:r>
              <a:rPr lang="en-US" dirty="0">
                <a:solidFill>
                  <a:srgbClr val="00B0F0"/>
                </a:solidFill>
                <a:latin typeface="Consolas" panose="020B0609020204030204" pitchFamily="49" charset="0"/>
              </a:rPr>
              <a:t> quick-create</a:t>
            </a:r>
          </a:p>
          <a:p>
            <a:pPr lvl="1"/>
            <a:r>
              <a:rPr lang="en-US" dirty="0"/>
              <a:t>Can use Parameters and Template also</a:t>
            </a:r>
          </a:p>
          <a:p>
            <a:pPr lvl="1"/>
            <a:r>
              <a:rPr lang="en-US" dirty="0">
                <a:hlinkClick r:id="rId6"/>
              </a:rPr>
              <a:t>Custom VM Image</a:t>
            </a:r>
            <a:r>
              <a:rPr lang="en-US" dirty="0"/>
              <a:t> possible</a:t>
            </a:r>
          </a:p>
          <a:p>
            <a:pPr lvl="1"/>
            <a:r>
              <a:rPr lang="en-US" dirty="0">
                <a:hlinkClick r:id="rId7"/>
              </a:rPr>
              <a:t>Prepare and Upload the Image</a:t>
            </a:r>
            <a:endParaRPr lang="en-US" dirty="0"/>
          </a:p>
        </p:txBody>
      </p:sp>
      <p:sp>
        <p:nvSpPr>
          <p:cNvPr id="4" name="Rectangle 3"/>
          <p:cNvSpPr/>
          <p:nvPr/>
        </p:nvSpPr>
        <p:spPr>
          <a:xfrm>
            <a:off x="449941" y="6514749"/>
            <a:ext cx="11536593"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8"/>
              </a:rPr>
              <a:t>Create a VM running Windows</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9"/>
              </a:rPr>
              <a:t>Create a VM running Linux</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293252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122497"/>
            <a:ext cx="12041966" cy="917575"/>
          </a:xfrm>
          <a:noFill/>
        </p:spPr>
        <p:txBody>
          <a:bodyPr/>
          <a:lstStyle/>
          <a:p>
            <a:r>
              <a:rPr lang="en-US" dirty="0"/>
              <a:t>Create and Upload Custom VHDs</a:t>
            </a:r>
          </a:p>
        </p:txBody>
      </p:sp>
      <p:sp>
        <p:nvSpPr>
          <p:cNvPr id="3" name="Content Placeholder 2"/>
          <p:cNvSpPr>
            <a:spLocks noGrp="1"/>
          </p:cNvSpPr>
          <p:nvPr>
            <p:ph idx="4294967295"/>
          </p:nvPr>
        </p:nvSpPr>
        <p:spPr>
          <a:xfrm>
            <a:off x="326511" y="845531"/>
            <a:ext cx="11633418" cy="6494085"/>
          </a:xfrm>
          <a:prstGeom prst="rect">
            <a:avLst/>
          </a:prstGeom>
        </p:spPr>
        <p:txBody>
          <a:bodyPr/>
          <a:lstStyle/>
          <a:p>
            <a:pPr marL="0" indent="0">
              <a:buNone/>
            </a:pPr>
            <a:r>
              <a:rPr lang="en-US" dirty="0">
                <a:gradFill>
                  <a:gsLst>
                    <a:gs pos="1250">
                      <a:srgbClr val="D83B01"/>
                    </a:gs>
                    <a:gs pos="99000">
                      <a:srgbClr val="D83B01"/>
                    </a:gs>
                  </a:gsLst>
                  <a:lin ang="5400000" scaled="0"/>
                </a:gradFill>
              </a:rPr>
              <a:t>Windows Server</a:t>
            </a:r>
          </a:p>
          <a:p>
            <a:pPr marL="457200" lvl="1" indent="-457200">
              <a:buFont typeface="+mj-lt"/>
              <a:buAutoNum type="arabicPeriod"/>
            </a:pPr>
            <a:r>
              <a:rPr lang="en-US" sz="2000" dirty="0" err="1">
                <a:solidFill>
                  <a:srgbClr val="00B0F0"/>
                </a:solidFill>
              </a:rPr>
              <a:t>Sysprep</a:t>
            </a:r>
            <a:r>
              <a:rPr lang="en-US" sz="2000" dirty="0"/>
              <a:t> VHD – </a:t>
            </a:r>
            <a:r>
              <a:rPr lang="en-US" sz="2000" dirty="0">
                <a:solidFill>
                  <a:srgbClr val="00B0F0"/>
                </a:solidFill>
              </a:rPr>
              <a:t>OOBE</a:t>
            </a:r>
            <a:r>
              <a:rPr lang="en-US" sz="2000" dirty="0"/>
              <a:t> and “</a:t>
            </a:r>
            <a:r>
              <a:rPr lang="en-US" sz="2000" dirty="0">
                <a:solidFill>
                  <a:srgbClr val="00B0F0"/>
                </a:solidFill>
              </a:rPr>
              <a:t>Generalized</a:t>
            </a:r>
            <a:r>
              <a:rPr lang="en-US" sz="2000" dirty="0"/>
              <a:t>”</a:t>
            </a:r>
          </a:p>
          <a:p>
            <a:pPr marL="457200" lvl="1" indent="-457200">
              <a:buFont typeface="+mj-lt"/>
              <a:buAutoNum type="arabicPeriod"/>
            </a:pPr>
            <a:r>
              <a:rPr lang="en-US" sz="2000" dirty="0"/>
              <a:t>Create Storage Account and Container</a:t>
            </a:r>
          </a:p>
          <a:p>
            <a:pPr marL="457200" lvl="1" indent="-457200">
              <a:buFont typeface="+mj-lt"/>
              <a:buAutoNum type="arabicPeriod"/>
            </a:pPr>
            <a:r>
              <a:rPr lang="en-US" sz="2000" dirty="0"/>
              <a:t>Upload VHD file | local source file &gt; blob storage URL</a:t>
            </a:r>
          </a:p>
          <a:p>
            <a:pPr marL="457200" lvl="1" indent="-457200">
              <a:buFont typeface="+mj-lt"/>
              <a:buAutoNum type="arabicPeriod"/>
            </a:pPr>
            <a:r>
              <a:rPr lang="en-US" sz="2000" dirty="0"/>
              <a:t>Add Image to Custom images list… </a:t>
            </a:r>
            <a:r>
              <a:rPr lang="en-US" sz="2000" dirty="0">
                <a:solidFill>
                  <a:srgbClr val="00B0F0"/>
                </a:solidFill>
                <a:latin typeface="Consolas" panose="020B0609020204030204" pitchFamily="49" charset="0"/>
              </a:rPr>
              <a:t>Add-</a:t>
            </a:r>
            <a:r>
              <a:rPr lang="en-US" sz="2000" dirty="0" err="1">
                <a:solidFill>
                  <a:srgbClr val="00B0F0"/>
                </a:solidFill>
                <a:latin typeface="Consolas" panose="020B0609020204030204" pitchFamily="49" charset="0"/>
              </a:rPr>
              <a:t>AzureVMImage</a:t>
            </a:r>
            <a:endParaRPr lang="en-US" sz="2000" dirty="0">
              <a:solidFill>
                <a:srgbClr val="00B0F0"/>
              </a:solidFill>
              <a:latin typeface="Consolas" panose="020B0609020204030204" pitchFamily="49" charset="0"/>
            </a:endParaRPr>
          </a:p>
          <a:p>
            <a:pPr marL="0" lvl="1" indent="0">
              <a:buNone/>
            </a:pPr>
            <a:r>
              <a:rPr lang="en-US" sz="2000" dirty="0"/>
              <a:t>Can now create VM with ARM Template or by command line</a:t>
            </a:r>
          </a:p>
          <a:p>
            <a:pPr marL="0" lvl="1" indent="0">
              <a:buNone/>
            </a:pPr>
            <a:endParaRPr lang="en-US" sz="2000" dirty="0"/>
          </a:p>
          <a:p>
            <a:pPr marL="0" indent="0">
              <a:buNone/>
            </a:pPr>
            <a:r>
              <a:rPr lang="en-US" dirty="0">
                <a:gradFill>
                  <a:gsLst>
                    <a:gs pos="1250">
                      <a:srgbClr val="D83B01"/>
                    </a:gs>
                    <a:gs pos="99000">
                      <a:srgbClr val="D83B01"/>
                    </a:gs>
                  </a:gsLst>
                  <a:lin ang="5400000" scaled="0"/>
                </a:gradFill>
              </a:rPr>
              <a:t>Linux</a:t>
            </a:r>
          </a:p>
          <a:p>
            <a:pPr marL="0" lvl="1" indent="0">
              <a:buNone/>
            </a:pPr>
            <a:r>
              <a:rPr lang="en-US" sz="2000" dirty="0"/>
              <a:t>Must be </a:t>
            </a:r>
            <a:r>
              <a:rPr lang="en-US" sz="2000" dirty="0">
                <a:hlinkClick r:id="rId3"/>
              </a:rPr>
              <a:t>Linux on Azure Endorsed</a:t>
            </a:r>
            <a:endParaRPr lang="en-US" sz="2000" dirty="0"/>
          </a:p>
          <a:p>
            <a:pPr marL="457200" lvl="1" indent="-457200">
              <a:buFont typeface="+mj-lt"/>
              <a:buAutoNum type="arabicPeriod"/>
            </a:pPr>
            <a:r>
              <a:rPr lang="en-US" sz="2000" dirty="0"/>
              <a:t>Create a Resource Group</a:t>
            </a:r>
          </a:p>
          <a:p>
            <a:pPr marL="457200" lvl="1" indent="-457200">
              <a:buFont typeface="+mj-lt"/>
              <a:buAutoNum type="arabicPeriod"/>
            </a:pPr>
            <a:r>
              <a:rPr lang="en-US" sz="2000" dirty="0"/>
              <a:t>Create a Storage Account</a:t>
            </a:r>
          </a:p>
          <a:p>
            <a:pPr marL="457200" lvl="1" indent="-457200">
              <a:buFont typeface="+mj-lt"/>
              <a:buAutoNum type="arabicPeriod"/>
            </a:pPr>
            <a:r>
              <a:rPr lang="en-US" sz="2000" dirty="0"/>
              <a:t>List Access Keys</a:t>
            </a:r>
          </a:p>
          <a:p>
            <a:pPr marL="457200" lvl="1" indent="-457200">
              <a:buFont typeface="+mj-lt"/>
              <a:buAutoNum type="arabicPeriod"/>
            </a:pPr>
            <a:r>
              <a:rPr lang="en-US" sz="2000" dirty="0"/>
              <a:t>Create containers with Access Keys above</a:t>
            </a:r>
          </a:p>
          <a:p>
            <a:pPr marL="457200" lvl="1" indent="-457200">
              <a:buFont typeface="+mj-lt"/>
              <a:buAutoNum type="arabicPeriod"/>
            </a:pPr>
            <a:r>
              <a:rPr lang="en-US" sz="2000" dirty="0"/>
              <a:t>Upload VHD to container – </a:t>
            </a:r>
            <a:r>
              <a:rPr lang="en-US" sz="2000" dirty="0">
                <a:solidFill>
                  <a:srgbClr val="00B0F0"/>
                </a:solidFill>
              </a:rPr>
              <a:t>QEMU</a:t>
            </a:r>
            <a:r>
              <a:rPr lang="en-US" sz="2000" dirty="0"/>
              <a:t> or </a:t>
            </a:r>
            <a:r>
              <a:rPr lang="en-US" sz="2000" dirty="0">
                <a:solidFill>
                  <a:srgbClr val="00B0F0"/>
                </a:solidFill>
              </a:rPr>
              <a:t>KVM</a:t>
            </a:r>
            <a:r>
              <a:rPr lang="en-US" sz="2000" dirty="0"/>
              <a:t> to convert to VHD</a:t>
            </a:r>
          </a:p>
          <a:p>
            <a:pPr marL="0" lvl="1" indent="0">
              <a:buNone/>
            </a:pPr>
            <a:r>
              <a:rPr lang="en-US" sz="2000" dirty="0"/>
              <a:t>Can now create VM with ARM Template or by CLI</a:t>
            </a:r>
          </a:p>
          <a:p>
            <a:pPr marL="0" lvl="1" indent="0">
              <a:buNone/>
            </a:pPr>
            <a:r>
              <a:rPr lang="en-US" sz="2000" i="1" dirty="0">
                <a:solidFill>
                  <a:srgbClr val="00B0F0"/>
                </a:solidFill>
                <a:hlinkClick r:id="rId4"/>
              </a:rPr>
              <a:t>Read more</a:t>
            </a:r>
            <a:endParaRPr lang="en-US" sz="2000" i="1" dirty="0">
              <a:solidFill>
                <a:srgbClr val="00B0F0"/>
              </a:solidFill>
            </a:endParaRPr>
          </a:p>
          <a:p>
            <a:pPr marL="0" lvl="1" indent="0">
              <a:buNone/>
            </a:pPr>
            <a:endParaRPr lang="en-US" sz="2000" dirty="0"/>
          </a:p>
        </p:txBody>
      </p:sp>
      <p:pic>
        <p:nvPicPr>
          <p:cNvPr id="6" name="Picture 5"/>
          <p:cNvPicPr>
            <a:picLocks noChangeAspect="1"/>
          </p:cNvPicPr>
          <p:nvPr/>
        </p:nvPicPr>
        <p:blipFill>
          <a:blip r:embed="rId5"/>
          <a:stretch>
            <a:fillRect/>
          </a:stretch>
        </p:blipFill>
        <p:spPr>
          <a:xfrm>
            <a:off x="5486725" y="3680140"/>
            <a:ext cx="6126413" cy="58517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735254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Implement Images and Disks</a:t>
            </a:r>
          </a:p>
        </p:txBody>
      </p:sp>
      <p:pic>
        <p:nvPicPr>
          <p:cNvPr id="4" name="Picture 3"/>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bwMode="auto">
          <a:xfrm>
            <a:off x="3439283" y="1237522"/>
            <a:ext cx="8044263" cy="240960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121920" numCol="1" spcCol="0" rtlCol="0" fromWordArt="0" anchor="b" anchorCtr="0" forceAA="0" compatLnSpc="1">
            <a:prstTxWarp prst="textNoShape">
              <a:avLst/>
            </a:prstTxWarp>
            <a:noAutofit/>
          </a:bodyPr>
          <a:lstStyle/>
          <a:p>
            <a:pPr marL="0" marR="0" lvl="0" indent="0" algn="l" defTabSz="1219018"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FFFFFF">
                    <a:alpha val="99000"/>
                  </a:srgbClr>
                </a:solidFill>
                <a:effectLst/>
                <a:uLnTx/>
                <a:uFillTx/>
                <a:latin typeface="Segoe UI"/>
                <a:ea typeface="+mn-ea"/>
                <a:cs typeface="+mn-cs"/>
              </a:rPr>
              <a:t>Base OS image for new Virtual Machines</a:t>
            </a:r>
          </a:p>
          <a:p>
            <a:pPr marL="0" marR="0" lvl="0" indent="0" algn="l" defTabSz="1219018"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FFFFFF">
                    <a:alpha val="99000"/>
                  </a:srgbClr>
                </a:solidFill>
                <a:effectLst/>
                <a:uLnTx/>
                <a:uFillTx/>
                <a:latin typeface="Segoe UI"/>
                <a:ea typeface="+mn-ea"/>
                <a:cs typeface="+mn-cs"/>
              </a:rPr>
              <a:t>Sys-Prepped/Generalized/Read Only </a:t>
            </a:r>
          </a:p>
          <a:p>
            <a:pPr marL="0" marR="0" lvl="0" indent="0" algn="l" defTabSz="1219018"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FFFFFF">
                    <a:alpha val="99000"/>
                  </a:srgbClr>
                </a:solidFill>
                <a:effectLst/>
                <a:uLnTx/>
                <a:uFillTx/>
                <a:latin typeface="Segoe UI"/>
                <a:ea typeface="+mn-ea"/>
                <a:cs typeface="+mn-cs"/>
              </a:rPr>
              <a:t>Created by uploading or by capture</a:t>
            </a:r>
          </a:p>
        </p:txBody>
      </p:sp>
      <p:sp>
        <p:nvSpPr>
          <p:cNvPr id="6" name="Rectangle 5"/>
          <p:cNvSpPr/>
          <p:nvPr/>
        </p:nvSpPr>
        <p:spPr bwMode="auto">
          <a:xfrm>
            <a:off x="3459479" y="3789717"/>
            <a:ext cx="8044263" cy="239537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121920" bIns="121920" numCol="1" spcCol="0" rtlCol="0" fromWordArt="0" anchor="b" anchorCtr="0" forceAA="0" compatLnSpc="1">
            <a:prstTxWarp prst="textNoShape">
              <a:avLst/>
            </a:prstTxWarp>
            <a:noAutofit/>
          </a:bodyPr>
          <a:lstStyle/>
          <a:p>
            <a:pPr marL="0" marR="0" lvl="0" indent="0" algn="l" defTabSz="1219018"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FFFFFF">
                    <a:alpha val="99000"/>
                  </a:srgbClr>
                </a:solidFill>
                <a:effectLst/>
                <a:uLnTx/>
                <a:uFillTx/>
                <a:latin typeface="Segoe UI"/>
                <a:ea typeface="+mn-ea"/>
                <a:cs typeface="+mn-cs"/>
              </a:rPr>
              <a:t>Writable Disks for Virtual Machines</a:t>
            </a:r>
          </a:p>
          <a:p>
            <a:pPr marL="0" marR="0" lvl="0" indent="0" algn="l" defTabSz="1219018" rtl="0" eaLnBrk="1" fontAlgn="auto" latinLnBrk="0" hangingPunct="1">
              <a:lnSpc>
                <a:spcPct val="100000"/>
              </a:lnSpc>
              <a:spcBef>
                <a:spcPts val="0"/>
              </a:spcBef>
              <a:spcAft>
                <a:spcPts val="800"/>
              </a:spcAft>
              <a:buClrTx/>
              <a:buSzTx/>
              <a:buFontTx/>
              <a:buNone/>
              <a:tabLst/>
              <a:defRPr/>
            </a:pPr>
            <a:r>
              <a:rPr kumimoji="0" lang="en-US" sz="2400" b="0" i="0" u="none" strike="noStrike" kern="1200" cap="none" spc="0" normalizeH="0" baseline="0" noProof="0" dirty="0">
                <a:ln>
                  <a:noFill/>
                </a:ln>
                <a:solidFill>
                  <a:srgbClr val="FFFFFF">
                    <a:alpha val="99000"/>
                  </a:srgbClr>
                </a:solidFill>
                <a:effectLst/>
                <a:uLnTx/>
                <a:uFillTx/>
                <a:latin typeface="Segoe UI"/>
                <a:ea typeface="+mn-ea"/>
                <a:cs typeface="+mn-cs"/>
              </a:rPr>
              <a:t>Created during VM creation or during upload of existing VHDs.  </a:t>
            </a:r>
          </a:p>
        </p:txBody>
      </p:sp>
      <p:sp>
        <p:nvSpPr>
          <p:cNvPr id="7" name="Rectangle 6"/>
          <p:cNvSpPr/>
          <p:nvPr/>
        </p:nvSpPr>
        <p:spPr bwMode="auto">
          <a:xfrm>
            <a:off x="1106376" y="1237522"/>
            <a:ext cx="2344571" cy="2409607"/>
          </a:xfrm>
          <a:prstGeom prst="rect">
            <a:avLst/>
          </a:prstGeom>
          <a:solidFill>
            <a:srgbClr val="002050"/>
          </a:solidFill>
          <a:ln w="9525" cap="flat" cmpd="sng" algn="ctr">
            <a:noFill/>
            <a:prstDash val="solid"/>
            <a:headEnd type="none" w="med" len="med"/>
            <a:tailEnd type="none" w="med" len="med"/>
          </a:ln>
          <a:effectLst/>
        </p:spPr>
        <p:txBody>
          <a:bodyPr vert="horz" wrap="square" lIns="121904" tIns="121904" rIns="121904" bIns="121904" numCol="1" rtlCol="0" anchor="t" anchorCtr="0" compatLnSpc="1">
            <a:prstTxWarp prst="textNoShape">
              <a:avLst/>
            </a:prstTxWarp>
          </a:bodyPr>
          <a:lstStyle/>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4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OS Images</a:t>
            </a:r>
          </a:p>
          <a:p>
            <a:pPr marL="0" marR="0" lvl="0" indent="0" algn="l" defTabSz="1219018" rtl="0" eaLnBrk="1" fontAlgn="auto" latinLnBrk="0" hangingPunct="1">
              <a:lnSpc>
                <a:spcPct val="90000"/>
              </a:lnSpc>
              <a:spcBef>
                <a:spcPts val="0"/>
              </a:spcBef>
              <a:spcAft>
                <a:spcPts val="0"/>
              </a:spcAft>
              <a:buClrTx/>
              <a:buSzPct val="90000"/>
              <a:buFontTx/>
              <a:buNone/>
              <a:tabLst/>
              <a:defRPr/>
            </a:pPr>
            <a:endParaRPr kumimoji="0" lang="en-US" sz="1333"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endParaRP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Microsoft</a:t>
            </a: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Partner </a:t>
            </a: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User</a:t>
            </a:r>
          </a:p>
        </p:txBody>
      </p:sp>
      <p:sp>
        <p:nvSpPr>
          <p:cNvPr id="8" name="Freeform 79"/>
          <p:cNvSpPr>
            <a:spLocks noEditPoints="1"/>
          </p:cNvSpPr>
          <p:nvPr/>
        </p:nvSpPr>
        <p:spPr bwMode="black">
          <a:xfrm>
            <a:off x="1273439" y="3020060"/>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Freeform 79"/>
          <p:cNvSpPr>
            <a:spLocks noEditPoints="1"/>
          </p:cNvSpPr>
          <p:nvPr/>
        </p:nvSpPr>
        <p:spPr bwMode="black">
          <a:xfrm>
            <a:off x="1849625" y="3020060"/>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79"/>
          <p:cNvSpPr>
            <a:spLocks noEditPoints="1"/>
          </p:cNvSpPr>
          <p:nvPr/>
        </p:nvSpPr>
        <p:spPr bwMode="black">
          <a:xfrm>
            <a:off x="2401911" y="3030372"/>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79"/>
          <p:cNvSpPr>
            <a:spLocks noEditPoints="1"/>
          </p:cNvSpPr>
          <p:nvPr/>
        </p:nvSpPr>
        <p:spPr bwMode="black">
          <a:xfrm>
            <a:off x="2945359" y="3020060"/>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Rectangle 11"/>
          <p:cNvSpPr/>
          <p:nvPr/>
        </p:nvSpPr>
        <p:spPr bwMode="auto">
          <a:xfrm>
            <a:off x="1106377" y="3789717"/>
            <a:ext cx="2353103" cy="2395375"/>
          </a:xfrm>
          <a:prstGeom prst="rect">
            <a:avLst/>
          </a:prstGeom>
          <a:solidFill>
            <a:srgbClr val="002050"/>
          </a:solidFill>
          <a:ln w="9525" cap="flat" cmpd="sng" algn="ctr">
            <a:noFill/>
            <a:prstDash val="solid"/>
            <a:headEnd type="none" w="med" len="med"/>
            <a:tailEnd type="none" w="med" len="med"/>
          </a:ln>
          <a:effectLst/>
        </p:spPr>
        <p:txBody>
          <a:bodyPr vert="horz" wrap="square" lIns="121904" tIns="121904" rIns="121904" bIns="121904" numCol="1" rtlCol="0" anchor="t" anchorCtr="0" compatLnSpc="1">
            <a:prstTxWarp prst="textNoShape">
              <a:avLst/>
            </a:prstTxWarp>
          </a:bodyPr>
          <a:lstStyle/>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400" b="1"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Disks  </a:t>
            </a:r>
            <a:r>
              <a:rPr kumimoji="0" lang="en-US" sz="1800"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(2 min)</a:t>
            </a:r>
            <a:endParaRPr kumimoji="0" lang="en-US" sz="2400"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endParaRPr>
          </a:p>
          <a:p>
            <a:pPr marL="0" marR="0" lvl="0" indent="0" algn="l" defTabSz="1219018" rtl="0" eaLnBrk="1" fontAlgn="auto" latinLnBrk="0" hangingPunct="1">
              <a:lnSpc>
                <a:spcPct val="90000"/>
              </a:lnSpc>
              <a:spcBef>
                <a:spcPts val="0"/>
              </a:spcBef>
              <a:spcAft>
                <a:spcPts val="0"/>
              </a:spcAft>
              <a:buClrTx/>
              <a:buSzPct val="90000"/>
              <a:buFontTx/>
              <a:buNone/>
              <a:tabLst/>
              <a:defRPr/>
            </a:pPr>
            <a:endParaRPr kumimoji="0" lang="en-US" sz="1467" b="1" i="0" u="none" strike="noStrike" kern="0" cap="none" spc="0" normalizeH="0" baseline="0" noProof="0" dirty="0">
              <a:ln>
                <a:noFill/>
              </a:ln>
              <a:gradFill>
                <a:gsLst>
                  <a:gs pos="85000">
                    <a:srgbClr val="FFFFFF"/>
                  </a:gs>
                  <a:gs pos="0">
                    <a:srgbClr val="FFFFFF"/>
                  </a:gs>
                </a:gsLst>
                <a:lin ang="5400000" scaled="0"/>
              </a:gradFill>
              <a:effectLst/>
              <a:uLnTx/>
              <a:uFillTx/>
              <a:latin typeface="Segoe UI Light" pitchFamily="34" charset="0"/>
              <a:ea typeface="Segoe UI" pitchFamily="34" charset="0"/>
              <a:cs typeface="Segoe UI" pitchFamily="34" charset="0"/>
            </a:endParaRP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OS Disks </a:t>
            </a: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Temp disks</a:t>
            </a:r>
          </a:p>
          <a:p>
            <a:pPr marL="0" marR="0" lvl="0" indent="0" algn="l" defTabSz="1219018" rtl="0" eaLnBrk="1" fontAlgn="auto" latinLnBrk="0" hangingPunct="1">
              <a:lnSpc>
                <a:spcPct val="90000"/>
              </a:lnSpc>
              <a:spcBef>
                <a:spcPts val="0"/>
              </a:spcBef>
              <a:spcAft>
                <a:spcPts val="0"/>
              </a:spcAft>
              <a:buClrTx/>
              <a:buSzPct val="90000"/>
              <a:buFontTx/>
              <a:buNone/>
              <a:tabLst/>
              <a:defRPr/>
            </a:pPr>
            <a:r>
              <a:rPr kumimoji="0" lang="en-US" sz="2133" b="0" i="0" u="none" strike="noStrike" kern="0" cap="none" spc="0" normalizeH="0" baseline="0" noProof="0" dirty="0">
                <a:ln>
                  <a:noFill/>
                </a:ln>
                <a:gradFill>
                  <a:gsLst>
                    <a:gs pos="85000">
                      <a:srgbClr val="FFFFFF"/>
                    </a:gs>
                    <a:gs pos="0">
                      <a:srgbClr val="FFFFFF"/>
                    </a:gs>
                  </a:gsLst>
                  <a:lin ang="5400000" scaled="0"/>
                </a:gradFill>
                <a:effectLst/>
                <a:uLnTx/>
                <a:uFillTx/>
                <a:latin typeface="Segoe UI"/>
                <a:ea typeface="Segoe UI" pitchFamily="34" charset="0"/>
                <a:cs typeface="Segoe UI" pitchFamily="34" charset="0"/>
              </a:rPr>
              <a:t>Data Disks</a:t>
            </a:r>
          </a:p>
        </p:txBody>
      </p:sp>
      <p:sp>
        <p:nvSpPr>
          <p:cNvPr id="13" name="Freeform 79"/>
          <p:cNvSpPr>
            <a:spLocks noEditPoints="1"/>
          </p:cNvSpPr>
          <p:nvPr/>
        </p:nvSpPr>
        <p:spPr bwMode="black">
          <a:xfrm>
            <a:off x="1226919" y="5561941"/>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Freeform 79"/>
          <p:cNvSpPr>
            <a:spLocks noEditPoints="1"/>
          </p:cNvSpPr>
          <p:nvPr/>
        </p:nvSpPr>
        <p:spPr bwMode="black">
          <a:xfrm>
            <a:off x="1803105" y="5561941"/>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Freeform 79"/>
          <p:cNvSpPr>
            <a:spLocks noEditPoints="1"/>
          </p:cNvSpPr>
          <p:nvPr/>
        </p:nvSpPr>
        <p:spPr bwMode="black">
          <a:xfrm>
            <a:off x="2355391" y="5572253"/>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79"/>
          <p:cNvSpPr>
            <a:spLocks noEditPoints="1"/>
          </p:cNvSpPr>
          <p:nvPr/>
        </p:nvSpPr>
        <p:spPr bwMode="black">
          <a:xfrm>
            <a:off x="2898839" y="5561941"/>
            <a:ext cx="374752" cy="506619"/>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28" tIns="54863" rIns="109728" bIns="54863" numCol="1" anchor="t" anchorCtr="0" compatLnSpc="1">
            <a:prstTxWarp prst="textNoShape">
              <a:avLst/>
            </a:prstTxWarp>
          </a:bodyPr>
          <a:lstStyle/>
          <a:p>
            <a:pPr marL="0" marR="0" lvl="0" indent="0" algn="l" defTabSz="121901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p:cNvSpPr/>
          <p:nvPr/>
        </p:nvSpPr>
        <p:spPr>
          <a:xfrm>
            <a:off x="4465637" y="6328330"/>
            <a:ext cx="3432244"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hlinkClick r:id="rId4"/>
              </a:rPr>
              <a:t>See About Disks and </a:t>
            </a:r>
            <a:r>
              <a:rPr kumimoji="0" lang="en-US" sz="1800" b="0" i="1" u="none" strike="noStrike" kern="1200" cap="none" spc="0" normalizeH="0" baseline="0" noProof="0" dirty="0">
                <a:ln>
                  <a:noFill/>
                </a:ln>
                <a:solidFill>
                  <a:srgbClr val="FFFFFF"/>
                </a:solidFill>
                <a:effectLst/>
                <a:uLnTx/>
                <a:uFillTx/>
                <a:latin typeface="Segoe UI"/>
                <a:ea typeface="+mn-ea"/>
                <a:cs typeface="+mn-cs"/>
                <a:hlinkClick r:id="rId5"/>
              </a:rPr>
              <a:t>Images</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18" name="Rectangle 17"/>
          <p:cNvSpPr/>
          <p:nvPr/>
        </p:nvSpPr>
        <p:spPr>
          <a:xfrm>
            <a:off x="8500993" y="6316662"/>
            <a:ext cx="3432244"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See “</a:t>
            </a:r>
            <a:r>
              <a:rPr kumimoji="0" lang="en-US" sz="1800" b="0" i="1" u="none" strike="noStrike" kern="1200" cap="none" spc="0" normalizeH="0" baseline="0" noProof="0" dirty="0">
                <a:ln>
                  <a:noFill/>
                </a:ln>
                <a:solidFill>
                  <a:srgbClr val="FFFFFF"/>
                </a:solidFill>
                <a:effectLst/>
                <a:uLnTx/>
                <a:uFillTx/>
                <a:latin typeface="Segoe UI"/>
                <a:ea typeface="+mn-ea"/>
                <a:cs typeface="+mn-cs"/>
                <a:hlinkClick r:id="rId6"/>
              </a:rPr>
              <a:t>How to Attach a Disk</a:t>
            </a:r>
            <a:r>
              <a:rPr kumimoji="0" lang="en-US" sz="1800" b="0" i="1" u="none" strike="noStrike" kern="1200" cap="none" spc="0" normalizeH="0" baseline="0" noProof="0" dirty="0">
                <a:ln>
                  <a:noFill/>
                </a:ln>
                <a:solidFill>
                  <a:srgbClr val="FFFFFF"/>
                </a:solidFill>
                <a:effectLst/>
                <a:uLnTx/>
                <a:uFillTx/>
                <a:latin typeface="Segoe UI"/>
                <a:ea typeface="+mn-ea"/>
                <a:cs typeface="+mn-cs"/>
              </a:rPr>
              <a:t>”</a:t>
            </a: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837" y="1234484"/>
            <a:ext cx="11911356" cy="5082178"/>
          </a:xfrm>
          <a:prstGeom prst="rect">
            <a:avLst/>
          </a:prstGeom>
        </p:spPr>
      </p:pic>
    </p:spTree>
    <p:extLst>
      <p:ext uri="{BB962C8B-B14F-4D97-AF65-F5344CB8AC3E}">
        <p14:creationId xmlns:p14="http://schemas.microsoft.com/office/powerpoint/2010/main" val="2031007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Perform Configuration Management</a:t>
            </a:r>
          </a:p>
        </p:txBody>
      </p:sp>
      <p:sp>
        <p:nvSpPr>
          <p:cNvPr id="3" name="Content Placeholder 2"/>
          <p:cNvSpPr>
            <a:spLocks noGrp="1"/>
          </p:cNvSpPr>
          <p:nvPr>
            <p:ph idx="4294967295"/>
          </p:nvPr>
        </p:nvSpPr>
        <p:spPr>
          <a:xfrm>
            <a:off x="350837" y="1230998"/>
            <a:ext cx="11633418" cy="5613845"/>
          </a:xfrm>
          <a:prstGeom prst="rect">
            <a:avLst/>
          </a:prstGeom>
        </p:spPr>
        <p:txBody>
          <a:bodyPr/>
          <a:lstStyle/>
          <a:p>
            <a:pPr marL="0" indent="0">
              <a:buNone/>
            </a:pPr>
            <a:r>
              <a:rPr lang="en-US" dirty="0">
                <a:gradFill>
                  <a:gsLst>
                    <a:gs pos="1250">
                      <a:srgbClr val="D83B01"/>
                    </a:gs>
                    <a:gs pos="99000">
                      <a:srgbClr val="D83B01"/>
                    </a:gs>
                  </a:gsLst>
                  <a:lin ang="5400000" scaled="0"/>
                </a:gradFill>
              </a:rPr>
              <a:t>Automate Management</a:t>
            </a:r>
          </a:p>
          <a:p>
            <a:pPr marL="241300" lvl="1" indent="0">
              <a:buNone/>
            </a:pPr>
            <a:r>
              <a:rPr lang="en-US" sz="2000" dirty="0">
                <a:hlinkClick r:id="rId3"/>
              </a:rPr>
              <a:t>PS</a:t>
            </a:r>
            <a:r>
              <a:rPr lang="en-US" sz="2000" dirty="0"/>
              <a:t> – Find, Create, Delete. </a:t>
            </a:r>
            <a:r>
              <a:rPr lang="en-US" sz="1600" i="1" dirty="0">
                <a:solidFill>
                  <a:srgbClr val="00B0F0"/>
                </a:solidFill>
              </a:rPr>
              <a:t>To Automate VM Processes</a:t>
            </a:r>
            <a:endParaRPr lang="en-US" sz="1600" dirty="0">
              <a:solidFill>
                <a:srgbClr val="00B0F0"/>
              </a:solidFill>
            </a:endParaRPr>
          </a:p>
          <a:p>
            <a:pPr marL="241300" lvl="1" indent="0">
              <a:buNone/>
            </a:pPr>
            <a:r>
              <a:rPr lang="en-US" sz="2000" dirty="0">
                <a:hlinkClick r:id="rId4"/>
              </a:rPr>
              <a:t>DSC </a:t>
            </a:r>
            <a:r>
              <a:rPr lang="en-US" sz="2000" dirty="0"/>
              <a:t>– w\ Azure Extension </a:t>
            </a:r>
            <a:r>
              <a:rPr lang="en-US" sz="1600" i="1" dirty="0">
                <a:solidFill>
                  <a:srgbClr val="00B0F0"/>
                </a:solidFill>
              </a:rPr>
              <a:t>To Automate VM Config</a:t>
            </a:r>
            <a:endParaRPr lang="en-US" sz="2000" i="1" dirty="0">
              <a:solidFill>
                <a:srgbClr val="00B0F0"/>
              </a:solidFill>
            </a:endParaRPr>
          </a:p>
          <a:p>
            <a:pPr marL="241300" lvl="1" indent="0">
              <a:buNone/>
            </a:pPr>
            <a:r>
              <a:rPr lang="en-US" sz="2000" dirty="0"/>
              <a:t>Custom Script </a:t>
            </a:r>
            <a:r>
              <a:rPr lang="en-US" sz="2000" dirty="0" err="1"/>
              <a:t>Exts</a:t>
            </a:r>
            <a:r>
              <a:rPr lang="en-US" sz="2000" dirty="0"/>
              <a:t> </a:t>
            </a:r>
            <a:r>
              <a:rPr lang="en-US" sz="1600" dirty="0"/>
              <a:t>Helper Extensions </a:t>
            </a:r>
            <a:r>
              <a:rPr lang="en-US" sz="1600" dirty="0" err="1"/>
              <a:t>e.g.BGInfo</a:t>
            </a:r>
            <a:r>
              <a:rPr lang="en-US" sz="1600" dirty="0"/>
              <a:t>, </a:t>
            </a:r>
            <a:r>
              <a:rPr lang="en-US" sz="1600" dirty="0" err="1"/>
              <a:t>VMAccess</a:t>
            </a:r>
            <a:r>
              <a:rPr lang="en-US" sz="1600" dirty="0"/>
              <a:t>, VMM</a:t>
            </a:r>
          </a:p>
          <a:p>
            <a:pPr marL="0" indent="0">
              <a:buNone/>
            </a:pPr>
            <a:r>
              <a:rPr lang="en-US" dirty="0">
                <a:gradFill>
                  <a:gsLst>
                    <a:gs pos="1250">
                      <a:srgbClr val="D83B01"/>
                    </a:gs>
                    <a:gs pos="99000">
                      <a:srgbClr val="D83B01"/>
                    </a:gs>
                  </a:gsLst>
                  <a:lin ang="5400000" scaled="0"/>
                </a:gradFill>
              </a:rPr>
              <a:t>Enable Puppet Chef Extensions</a:t>
            </a:r>
          </a:p>
          <a:p>
            <a:pPr marL="241300" lvl="1" indent="0">
              <a:buNone/>
            </a:pPr>
            <a:r>
              <a:rPr lang="en-US" dirty="0">
                <a:hlinkClick r:id="rId5"/>
              </a:rPr>
              <a:t>Chef</a:t>
            </a:r>
            <a:endParaRPr lang="en-US" dirty="0"/>
          </a:p>
          <a:p>
            <a:pPr lvl="1"/>
            <a:r>
              <a:rPr lang="en-US" sz="2000" dirty="0"/>
              <a:t>Resources managed by code-based “Recipes” </a:t>
            </a:r>
          </a:p>
          <a:p>
            <a:pPr lvl="2"/>
            <a:r>
              <a:rPr lang="en-US" sz="2000" dirty="0">
                <a:solidFill>
                  <a:srgbClr val="00B0F0"/>
                </a:solidFill>
              </a:rPr>
              <a:t>Prevent configuration drift</a:t>
            </a:r>
          </a:p>
          <a:p>
            <a:pPr lvl="2"/>
            <a:r>
              <a:rPr lang="en-US" sz="2000" dirty="0"/>
              <a:t>Reusable definitions for tasks</a:t>
            </a:r>
          </a:p>
          <a:p>
            <a:pPr marL="241300" lvl="1" indent="0">
              <a:buNone/>
            </a:pPr>
            <a:r>
              <a:rPr lang="en-US" dirty="0">
                <a:hlinkClick r:id="rId6"/>
              </a:rPr>
              <a:t>Puppet</a:t>
            </a:r>
            <a:endParaRPr lang="en-US" dirty="0"/>
          </a:p>
          <a:p>
            <a:pPr lvl="1"/>
            <a:r>
              <a:rPr lang="en-US" sz="2000" i="1" dirty="0">
                <a:solidFill>
                  <a:srgbClr val="00B0F0"/>
                </a:solidFill>
              </a:rPr>
              <a:t>Build, Deploy Manage = Lifecycle</a:t>
            </a:r>
          </a:p>
          <a:p>
            <a:pPr lvl="1"/>
            <a:r>
              <a:rPr lang="en-US" sz="2000" dirty="0"/>
              <a:t>“Puppet Master” pre-configured on Ubuntu server</a:t>
            </a:r>
          </a:p>
          <a:p>
            <a:pPr lvl="1"/>
            <a:r>
              <a:rPr lang="en-US" sz="2000" dirty="0"/>
              <a:t>“Puppet Enterprise” Agent – install as agent</a:t>
            </a:r>
          </a:p>
          <a:p>
            <a:pPr marL="241300" lvl="1" indent="0">
              <a:buNone/>
            </a:pPr>
            <a:endParaRPr lang="en-US" sz="2000" dirty="0"/>
          </a:p>
        </p:txBody>
      </p:sp>
      <p:pic>
        <p:nvPicPr>
          <p:cNvPr id="4" name="Picture 3"/>
          <p:cNvPicPr>
            <a:picLocks noChangeAspect="1"/>
          </p:cNvPicPr>
          <p:nvPr/>
        </p:nvPicPr>
        <p:blipFill>
          <a:blip r:embed="rId7"/>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3856037" y="6411541"/>
            <a:ext cx="8763000" cy="3693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mn-cs"/>
              </a:rPr>
              <a:t>See “</a:t>
            </a:r>
            <a:r>
              <a:rPr kumimoji="0" lang="en-US" sz="1800" b="0" i="1" u="none" strike="noStrike" kern="1200" cap="none" spc="0" normalizeH="0" baseline="0" noProof="0" dirty="0">
                <a:ln>
                  <a:noFill/>
                </a:ln>
                <a:solidFill>
                  <a:srgbClr val="FFFFFF"/>
                </a:solidFill>
                <a:effectLst/>
                <a:uLnTx/>
                <a:uFillTx/>
                <a:latin typeface="Segoe UI"/>
                <a:ea typeface="+mn-ea"/>
                <a:cs typeface="+mn-cs"/>
                <a:hlinkClick r:id="rId8"/>
              </a:rPr>
              <a:t>About Azure VM Configuration settings</a:t>
            </a:r>
            <a:r>
              <a:rPr kumimoji="0" lang="en-US" sz="1800" b="0" i="1" u="none" strike="noStrike" kern="1200" cap="none" spc="0" normalizeH="0" baseline="0" noProof="0" dirty="0">
                <a:ln>
                  <a:noFill/>
                </a:ln>
                <a:solidFill>
                  <a:srgbClr val="FFFFFF"/>
                </a:solidFill>
                <a:effectLst/>
                <a:uLnTx/>
                <a:uFillTx/>
                <a:latin typeface="Segoe UI"/>
                <a:ea typeface="+mn-ea"/>
                <a:cs typeface="+mn-cs"/>
              </a:rPr>
              <a:t>” &amp; “</a:t>
            </a:r>
            <a:r>
              <a:rPr kumimoji="0" lang="en-US" sz="1800" b="0" i="1" u="none" strike="noStrike" kern="1200" cap="none" spc="0" normalizeH="0" baseline="0" noProof="0" dirty="0">
                <a:ln>
                  <a:noFill/>
                </a:ln>
                <a:solidFill>
                  <a:srgbClr val="FFFFFF"/>
                </a:solidFill>
                <a:effectLst/>
                <a:uLnTx/>
                <a:uFillTx/>
                <a:latin typeface="Segoe UI"/>
                <a:ea typeface="+mn-ea"/>
                <a:cs typeface="+mn-cs"/>
                <a:hlinkClick r:id="rId9"/>
              </a:rPr>
              <a:t>Manage Images Using PowerShell</a:t>
            </a:r>
            <a:r>
              <a:rPr kumimoji="0" lang="en-US" sz="1800" b="0" i="1" u="none" strike="noStrike" kern="1200" cap="none" spc="0" normalizeH="0" baseline="0" noProof="0" dirty="0">
                <a:ln>
                  <a:noFill/>
                </a:ln>
                <a:solidFill>
                  <a:srgbClr val="FFFFFF"/>
                </a:solidFill>
                <a:effectLst/>
                <a:uLnTx/>
                <a:uFillTx/>
                <a:latin typeface="Segoe UI"/>
                <a:ea typeface="+mn-ea"/>
                <a:cs typeface="+mn-cs"/>
              </a:rPr>
              <a:t>”</a:t>
            </a:r>
          </a:p>
        </p:txBody>
      </p:sp>
      <p:pic>
        <p:nvPicPr>
          <p:cNvPr id="9" name="Picture 8"/>
          <p:cNvPicPr>
            <a:picLocks noChangeAspect="1"/>
          </p:cNvPicPr>
          <p:nvPr/>
        </p:nvPicPr>
        <p:blipFill>
          <a:blip r:embed="rId10"/>
          <a:stretch>
            <a:fillRect/>
          </a:stretch>
        </p:blipFill>
        <p:spPr>
          <a:xfrm>
            <a:off x="7565066" y="1668462"/>
            <a:ext cx="4749171" cy="4232422"/>
          </a:xfrm>
          <a:prstGeom prst="rect">
            <a:avLst/>
          </a:prstGeom>
        </p:spPr>
      </p:pic>
      <p:pic>
        <p:nvPicPr>
          <p:cNvPr id="6" name="Picture 5"/>
          <p:cNvPicPr>
            <a:picLocks noChangeAspect="1"/>
          </p:cNvPicPr>
          <p:nvPr/>
        </p:nvPicPr>
        <p:blipFill>
          <a:blip r:embed="rId11"/>
          <a:stretch>
            <a:fillRect/>
          </a:stretch>
        </p:blipFill>
        <p:spPr>
          <a:xfrm>
            <a:off x="9530033" y="2903791"/>
            <a:ext cx="1966130" cy="3254022"/>
          </a:xfrm>
          <a:prstGeom prst="rect">
            <a:avLst/>
          </a:prstGeom>
        </p:spPr>
      </p:pic>
      <p:pic>
        <p:nvPicPr>
          <p:cNvPr id="7" name="Picture 6"/>
          <p:cNvPicPr>
            <a:picLocks noChangeAspect="1"/>
          </p:cNvPicPr>
          <p:nvPr/>
        </p:nvPicPr>
        <p:blipFill>
          <a:blip r:embed="rId12"/>
          <a:stretch>
            <a:fillRect/>
          </a:stretch>
        </p:blipFill>
        <p:spPr>
          <a:xfrm>
            <a:off x="9688758" y="3673972"/>
            <a:ext cx="1912786" cy="1623201"/>
          </a:xfrm>
          <a:prstGeom prst="rect">
            <a:avLst/>
          </a:prstGeom>
        </p:spPr>
      </p:pic>
    </p:spTree>
    <p:extLst>
      <p:ext uri="{BB962C8B-B14F-4D97-AF65-F5344CB8AC3E}">
        <p14:creationId xmlns:p14="http://schemas.microsoft.com/office/powerpoint/2010/main" val="4026528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VM Networking</a:t>
            </a:r>
          </a:p>
        </p:txBody>
      </p:sp>
      <p:sp>
        <p:nvSpPr>
          <p:cNvPr id="3" name="Content Placeholder 2"/>
          <p:cNvSpPr>
            <a:spLocks noGrp="1"/>
          </p:cNvSpPr>
          <p:nvPr>
            <p:ph idx="4294967295"/>
          </p:nvPr>
        </p:nvSpPr>
        <p:spPr>
          <a:xfrm>
            <a:off x="530785" y="1230998"/>
            <a:ext cx="11633418" cy="6900351"/>
          </a:xfrm>
          <a:prstGeom prst="rect">
            <a:avLst/>
          </a:prstGeom>
        </p:spPr>
        <p:txBody>
          <a:bodyPr/>
          <a:lstStyle/>
          <a:p>
            <a:pPr marL="0" indent="0">
              <a:buNone/>
            </a:pPr>
            <a:r>
              <a:rPr lang="en-US" dirty="0">
                <a:gradFill>
                  <a:gsLst>
                    <a:gs pos="1250">
                      <a:srgbClr val="D83B01"/>
                    </a:gs>
                    <a:gs pos="99000">
                      <a:srgbClr val="D83B01"/>
                    </a:gs>
                  </a:gsLst>
                  <a:lin ang="5400000" scaled="0"/>
                </a:gradFill>
              </a:rPr>
              <a:t>Reserved IP Addresses</a:t>
            </a:r>
          </a:p>
          <a:p>
            <a:pPr marL="241300" lvl="1" indent="0">
              <a:buNone/>
            </a:pPr>
            <a:r>
              <a:rPr lang="en-US" sz="2000" dirty="0"/>
              <a:t>10.0.0.0/8 | 172.16.0.0/12 | 192.168.0.0/16</a:t>
            </a:r>
          </a:p>
          <a:p>
            <a:pPr marL="241300" lvl="1" indent="0">
              <a:buNone/>
            </a:pPr>
            <a:r>
              <a:rPr lang="en-US" sz="2000" dirty="0"/>
              <a:t>Each can have multiple subnets</a:t>
            </a:r>
          </a:p>
          <a:p>
            <a:pPr marL="241300" lvl="1" indent="0">
              <a:buNone/>
            </a:pPr>
            <a:r>
              <a:rPr lang="en-US" sz="2000" dirty="0"/>
              <a:t>Smallest supported subnet is /29.</a:t>
            </a:r>
          </a:p>
          <a:p>
            <a:pPr marL="241300" lvl="1" indent="0">
              <a:buNone/>
            </a:pPr>
            <a:r>
              <a:rPr lang="en-US" sz="2000" dirty="0">
                <a:solidFill>
                  <a:srgbClr val="00B0F0"/>
                </a:solidFill>
              </a:rPr>
              <a:t>Size Hosts for </a:t>
            </a:r>
            <a:r>
              <a:rPr lang="en-US" dirty="0">
                <a:solidFill>
                  <a:srgbClr val="00B0F0"/>
                </a:solidFill>
              </a:rPr>
              <a:t>2</a:t>
            </a:r>
            <a:r>
              <a:rPr lang="en-US" baseline="30000" dirty="0">
                <a:solidFill>
                  <a:srgbClr val="00B0F0"/>
                </a:solidFill>
              </a:rPr>
              <a:t>n</a:t>
            </a:r>
            <a:r>
              <a:rPr lang="en-US" dirty="0">
                <a:solidFill>
                  <a:srgbClr val="00B0F0"/>
                </a:solidFill>
              </a:rPr>
              <a:t>-2</a:t>
            </a:r>
          </a:p>
          <a:p>
            <a:pPr marL="241300" lvl="1" indent="0">
              <a:buNone/>
            </a:pPr>
            <a:r>
              <a:rPr lang="en-US" sz="2000" dirty="0">
                <a:hlinkClick r:id="rId3"/>
              </a:rPr>
              <a:t>Set-</a:t>
            </a:r>
            <a:r>
              <a:rPr lang="en-US" sz="2000" dirty="0" err="1">
                <a:hlinkClick r:id="rId3"/>
              </a:rPr>
              <a:t>AzureRMStaticVNetIP</a:t>
            </a:r>
            <a:endParaRPr lang="en-US" sz="2000" dirty="0"/>
          </a:p>
          <a:p>
            <a:pPr marL="0" indent="0">
              <a:buNone/>
            </a:pPr>
            <a:r>
              <a:rPr lang="en-US" dirty="0">
                <a:gradFill>
                  <a:gsLst>
                    <a:gs pos="1250">
                      <a:srgbClr val="D83B01"/>
                    </a:gs>
                    <a:gs pos="99000">
                      <a:srgbClr val="D83B01"/>
                    </a:gs>
                  </a:gsLst>
                  <a:lin ang="5400000" scaled="0"/>
                </a:gradFill>
              </a:rPr>
              <a:t>Network Security Group + UDR</a:t>
            </a:r>
          </a:p>
          <a:p>
            <a:pPr marL="241300" lvl="1" indent="0">
              <a:buNone/>
            </a:pPr>
            <a:r>
              <a:rPr lang="en-US" sz="2000" dirty="0"/>
              <a:t>Apply at Subnet or NIC. At VM </a:t>
            </a:r>
            <a:r>
              <a:rPr lang="en-US" sz="2000" i="1" u="sng" dirty="0"/>
              <a:t>only in ASM</a:t>
            </a:r>
          </a:p>
          <a:p>
            <a:pPr marL="241300" lvl="1" indent="0">
              <a:buNone/>
            </a:pPr>
            <a:r>
              <a:rPr lang="en-US" sz="2000" dirty="0"/>
              <a:t>Only 1 NSG per Azure Resource, but can </a:t>
            </a:r>
            <a:r>
              <a:rPr lang="en-US" sz="2000" dirty="0" err="1"/>
              <a:t>precreate</a:t>
            </a:r>
            <a:r>
              <a:rPr lang="en-US" sz="2000" dirty="0"/>
              <a:t> and reuse</a:t>
            </a:r>
          </a:p>
          <a:p>
            <a:pPr marL="241300" lvl="1" indent="0">
              <a:buNone/>
            </a:pPr>
            <a:r>
              <a:rPr lang="en-US" sz="2000" dirty="0"/>
              <a:t>100 NSGs per region per subscription, 200 Rules per NSG (</a:t>
            </a:r>
            <a:r>
              <a:rPr lang="en-US" sz="2000" dirty="0">
                <a:solidFill>
                  <a:srgbClr val="FF0000"/>
                </a:solidFill>
              </a:rPr>
              <a:t>Only TCP or UDP</a:t>
            </a:r>
            <a:r>
              <a:rPr lang="en-US" sz="2000" dirty="0"/>
              <a:t>)</a:t>
            </a:r>
          </a:p>
          <a:p>
            <a:pPr marL="241300" lvl="1" indent="0">
              <a:buNone/>
            </a:pPr>
            <a:r>
              <a:rPr lang="en-US" sz="2000" dirty="0"/>
              <a:t>Special Rules</a:t>
            </a:r>
          </a:p>
          <a:p>
            <a:pPr marL="698500" lvl="1" indent="-457200">
              <a:buFont typeface="+mj-lt"/>
              <a:buAutoNum type="arabicPeriod"/>
            </a:pPr>
            <a:r>
              <a:rPr lang="en-US" sz="2000" dirty="0"/>
              <a:t>Microsoft Owned IP Address of </a:t>
            </a:r>
            <a:r>
              <a:rPr lang="en-US" sz="2000" dirty="0">
                <a:solidFill>
                  <a:srgbClr val="FF0000"/>
                </a:solidFill>
              </a:rPr>
              <a:t>168.63.129.16</a:t>
            </a:r>
          </a:p>
          <a:p>
            <a:pPr marL="698500" lvl="1" indent="-457200">
              <a:buFont typeface="+mj-lt"/>
              <a:buAutoNum type="arabicPeriod"/>
            </a:pPr>
            <a:r>
              <a:rPr lang="en-US" sz="2000" dirty="0"/>
              <a:t>Outbound </a:t>
            </a:r>
            <a:r>
              <a:rPr lang="en-US" sz="2000" dirty="0">
                <a:solidFill>
                  <a:srgbClr val="FF0000"/>
                </a:solidFill>
              </a:rPr>
              <a:t>Port 1688 </a:t>
            </a:r>
            <a:r>
              <a:rPr lang="en-US" sz="2000" dirty="0"/>
              <a:t>reserved for Key Management Services</a:t>
            </a:r>
          </a:p>
          <a:p>
            <a:pPr marL="241300" lvl="1" indent="0">
              <a:buNone/>
            </a:pPr>
            <a:r>
              <a:rPr lang="en-US" sz="2000" i="1" dirty="0">
                <a:hlinkClick r:id="rId4"/>
              </a:rPr>
              <a:t>Read more!</a:t>
            </a:r>
            <a:endParaRPr lang="en-US" sz="2000" i="1" dirty="0"/>
          </a:p>
          <a:p>
            <a:pPr marL="241300" lvl="1" indent="0">
              <a:buNone/>
            </a:pPr>
            <a:endParaRPr lang="en-US" sz="2000" dirty="0"/>
          </a:p>
          <a:p>
            <a:pPr marL="241300" lvl="1" indent="0">
              <a:buNone/>
            </a:pPr>
            <a:endParaRPr lang="en-US" sz="2000" dirty="0"/>
          </a:p>
          <a:p>
            <a:pPr marL="241300" lvl="1" indent="0">
              <a:buNone/>
            </a:pPr>
            <a:endParaRPr lang="en-US" sz="2000" dirty="0"/>
          </a:p>
          <a:p>
            <a:pPr marL="241300" lvl="1" indent="0">
              <a:buNone/>
            </a:pPr>
            <a:endParaRPr lang="en-US" sz="2000" dirty="0"/>
          </a:p>
        </p:txBody>
      </p:sp>
    </p:spTree>
    <p:extLst>
      <p:ext uri="{BB962C8B-B14F-4D97-AF65-F5344CB8AC3E}">
        <p14:creationId xmlns:p14="http://schemas.microsoft.com/office/powerpoint/2010/main" val="3232879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VM Networking</a:t>
            </a:r>
          </a:p>
        </p:txBody>
      </p:sp>
      <p:sp>
        <p:nvSpPr>
          <p:cNvPr id="3" name="Content Placeholder 2"/>
          <p:cNvSpPr>
            <a:spLocks noGrp="1"/>
          </p:cNvSpPr>
          <p:nvPr>
            <p:ph idx="4294967295"/>
          </p:nvPr>
        </p:nvSpPr>
        <p:spPr>
          <a:xfrm>
            <a:off x="530785" y="1135062"/>
            <a:ext cx="11633418" cy="5478423"/>
          </a:xfrm>
          <a:prstGeom prst="rect">
            <a:avLst/>
          </a:prstGeom>
        </p:spPr>
        <p:txBody>
          <a:bodyPr/>
          <a:lstStyle/>
          <a:p>
            <a:pPr marL="0" indent="0">
              <a:buNone/>
            </a:pPr>
            <a:r>
              <a:rPr lang="en-US" dirty="0">
                <a:gradFill>
                  <a:gsLst>
                    <a:gs pos="1250">
                      <a:srgbClr val="D83B01"/>
                    </a:gs>
                    <a:gs pos="99000">
                      <a:srgbClr val="D83B01"/>
                    </a:gs>
                  </a:gsLst>
                  <a:lin ang="5400000" scaled="0"/>
                </a:gradFill>
              </a:rPr>
              <a:t>Load Balancing Endpoints</a:t>
            </a:r>
          </a:p>
          <a:p>
            <a:pPr marL="241300" lvl="1" indent="0">
              <a:buNone/>
            </a:pPr>
            <a:r>
              <a:rPr lang="en-US" sz="2000" dirty="0">
                <a:solidFill>
                  <a:srgbClr val="00B0F0"/>
                </a:solidFill>
              </a:rPr>
              <a:t>1 Public </a:t>
            </a:r>
            <a:r>
              <a:rPr lang="en-US" sz="2000" dirty="0"/>
              <a:t>(used by ILB) &amp; </a:t>
            </a:r>
            <a:r>
              <a:rPr lang="en-US" sz="2000" dirty="0">
                <a:solidFill>
                  <a:srgbClr val="00B0F0"/>
                </a:solidFill>
              </a:rPr>
              <a:t>1 Private Port </a:t>
            </a:r>
            <a:r>
              <a:rPr lang="en-US" sz="2000" dirty="0"/>
              <a:t>(used by VM internally) per endpoint</a:t>
            </a:r>
          </a:p>
          <a:p>
            <a:pPr marL="241300" lvl="1" indent="0">
              <a:buNone/>
            </a:pPr>
            <a:r>
              <a:rPr lang="en-US" sz="2000" dirty="0"/>
              <a:t>Azure Balancer distributes </a:t>
            </a:r>
            <a:r>
              <a:rPr lang="en-US" sz="2000" dirty="0">
                <a:solidFill>
                  <a:srgbClr val="00B0F0"/>
                </a:solidFill>
              </a:rPr>
              <a:t>based on: Source Address, Protocol, Source /Destination Port</a:t>
            </a:r>
          </a:p>
          <a:p>
            <a:pPr marL="241300" lvl="1" indent="0">
              <a:buNone/>
            </a:pPr>
            <a:r>
              <a:rPr lang="en-US" sz="2000" dirty="0">
                <a:solidFill>
                  <a:srgbClr val="00B0F0"/>
                </a:solidFill>
              </a:rPr>
              <a:t>Internal Load Balancing w/in Cloud Service</a:t>
            </a:r>
            <a:r>
              <a:rPr lang="en-US" sz="2000" dirty="0">
                <a:solidFill>
                  <a:srgbClr val="38E85A"/>
                </a:solidFill>
              </a:rPr>
              <a:t>!</a:t>
            </a:r>
          </a:p>
          <a:p>
            <a:pPr marL="241300" lvl="1" indent="0">
              <a:buNone/>
            </a:pPr>
            <a:r>
              <a:rPr lang="en-US" sz="2000" dirty="0"/>
              <a:t>Use for RDP, </a:t>
            </a:r>
            <a:r>
              <a:rPr lang="en-US" sz="2000" dirty="0" err="1"/>
              <a:t>PSRemote</a:t>
            </a:r>
            <a:r>
              <a:rPr lang="en-US" sz="2000" dirty="0"/>
              <a:t>, SSH</a:t>
            </a:r>
          </a:p>
          <a:p>
            <a:pPr marL="0" indent="0">
              <a:buNone/>
            </a:pPr>
            <a:r>
              <a:rPr lang="en-US" dirty="0">
                <a:gradFill>
                  <a:gsLst>
                    <a:gs pos="1250">
                      <a:srgbClr val="D83B01"/>
                    </a:gs>
                    <a:gs pos="99000">
                      <a:srgbClr val="D83B01"/>
                    </a:gs>
                  </a:gsLst>
                  <a:lin ang="5400000" scaled="0"/>
                </a:gradFill>
              </a:rPr>
              <a:t>Health Probes – Load Balancers</a:t>
            </a:r>
          </a:p>
          <a:p>
            <a:pPr marL="241300" lvl="1" indent="0">
              <a:buNone/>
            </a:pPr>
            <a:r>
              <a:rPr lang="en-US" sz="2000" dirty="0"/>
              <a:t>HTTP/TCP</a:t>
            </a:r>
          </a:p>
          <a:p>
            <a:pPr marL="241300" lvl="1" indent="0">
              <a:buNone/>
            </a:pPr>
            <a:r>
              <a:rPr lang="en-US" sz="2000" dirty="0"/>
              <a:t>Allow </a:t>
            </a:r>
            <a:r>
              <a:rPr lang="en-US" sz="2000" dirty="0">
                <a:solidFill>
                  <a:srgbClr val="FF0000"/>
                </a:solidFill>
              </a:rPr>
              <a:t>168.63.129.16</a:t>
            </a:r>
            <a:r>
              <a:rPr lang="en-US" sz="2000" dirty="0"/>
              <a:t> in any local firewall policies</a:t>
            </a:r>
          </a:p>
          <a:p>
            <a:pPr marL="241300" lvl="1" indent="0">
              <a:buNone/>
            </a:pPr>
            <a:r>
              <a:rPr lang="en-US" sz="2000" dirty="0"/>
              <a:t>Guest Agent Probes</a:t>
            </a:r>
          </a:p>
          <a:p>
            <a:pPr marL="241300" lvl="1" indent="0">
              <a:buNone/>
            </a:pPr>
            <a:r>
              <a:rPr lang="en-US" sz="2000" dirty="0"/>
              <a:t>HTTP (Only) Custom Probe for non 200ACK, e.g. 403, 404 or 500</a:t>
            </a:r>
          </a:p>
          <a:p>
            <a:pPr marL="241300" lvl="1" indent="0">
              <a:buNone/>
            </a:pPr>
            <a:endParaRPr lang="en-US" sz="2000" dirty="0"/>
          </a:p>
          <a:p>
            <a:pPr marL="241300" lvl="1" indent="0">
              <a:buNone/>
            </a:pPr>
            <a:endParaRPr lang="en-US" sz="2000"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81189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VM Networking</a:t>
            </a:r>
          </a:p>
        </p:txBody>
      </p:sp>
      <p:sp>
        <p:nvSpPr>
          <p:cNvPr id="3" name="Content Placeholder 2"/>
          <p:cNvSpPr>
            <a:spLocks noGrp="1"/>
          </p:cNvSpPr>
          <p:nvPr>
            <p:ph idx="4294967295"/>
          </p:nvPr>
        </p:nvSpPr>
        <p:spPr>
          <a:xfrm>
            <a:off x="530785" y="1230998"/>
            <a:ext cx="11633418" cy="5416868"/>
          </a:xfrm>
          <a:prstGeom prst="rect">
            <a:avLst/>
          </a:prstGeom>
        </p:spPr>
        <p:txBody>
          <a:bodyPr/>
          <a:lstStyle/>
          <a:p>
            <a:pPr marL="0" indent="0">
              <a:buNone/>
            </a:pPr>
            <a:r>
              <a:rPr lang="en-US" dirty="0">
                <a:gradFill>
                  <a:gsLst>
                    <a:gs pos="1250">
                      <a:srgbClr val="D83B01"/>
                    </a:gs>
                    <a:gs pos="99000">
                      <a:srgbClr val="D83B01"/>
                    </a:gs>
                  </a:gsLst>
                  <a:lin ang="5400000" scaled="0"/>
                </a:gradFill>
              </a:rPr>
              <a:t>Direct Server Return</a:t>
            </a:r>
          </a:p>
          <a:p>
            <a:pPr marL="241300" lvl="1" indent="0">
              <a:buNone/>
            </a:pPr>
            <a:r>
              <a:rPr lang="en-US" sz="2000" dirty="0"/>
              <a:t>Mitigates load balancer bottleneck</a:t>
            </a:r>
          </a:p>
          <a:p>
            <a:pPr marL="241300" lvl="1" indent="0">
              <a:buNone/>
            </a:pPr>
            <a:r>
              <a:rPr lang="en-US" sz="2000" dirty="0" err="1"/>
              <a:t>vm</a:t>
            </a:r>
            <a:r>
              <a:rPr lang="en-US" sz="2000" dirty="0"/>
              <a:t> endpoint create &lt;VM NAME&gt; &lt;LB PORT&gt; </a:t>
            </a:r>
            <a:r>
              <a:rPr lang="en-US" sz="2000" dirty="0">
                <a:solidFill>
                  <a:srgbClr val="FFFF00"/>
                </a:solidFill>
              </a:rPr>
              <a:t>--</a:t>
            </a:r>
            <a:r>
              <a:rPr lang="en-US" sz="2000" dirty="0">
                <a:solidFill>
                  <a:srgbClr val="FF0000"/>
                </a:solidFill>
              </a:rPr>
              <a:t>enable-direct-server-return</a:t>
            </a:r>
          </a:p>
          <a:p>
            <a:pPr marL="241300" lvl="1" indent="0">
              <a:buNone/>
            </a:pPr>
            <a:r>
              <a:rPr lang="en-US" sz="2000" dirty="0"/>
              <a:t>Used for </a:t>
            </a:r>
            <a:r>
              <a:rPr lang="en-US" sz="2000" b="1" dirty="0"/>
              <a:t>SQL </a:t>
            </a:r>
            <a:r>
              <a:rPr lang="en-US" sz="2000" b="1" dirty="0" err="1"/>
              <a:t>AlwaysOn</a:t>
            </a:r>
            <a:r>
              <a:rPr lang="en-US" sz="2000" b="1" dirty="0"/>
              <a:t> Availability </a:t>
            </a:r>
            <a:r>
              <a:rPr lang="en-US" sz="2000" dirty="0"/>
              <a:t>(AOA) Group Listener</a:t>
            </a:r>
          </a:p>
          <a:p>
            <a:pPr marL="241300" lvl="1" indent="0">
              <a:buNone/>
            </a:pPr>
            <a:r>
              <a:rPr lang="en-US" sz="2000" dirty="0"/>
              <a:t>Port and Back End Ports MUST match!</a:t>
            </a:r>
          </a:p>
          <a:p>
            <a:pPr marL="241300" lvl="1" indent="0">
              <a:buNone/>
            </a:pPr>
            <a:endParaRPr lang="en-US" sz="2000" dirty="0">
              <a:solidFill>
                <a:srgbClr val="FF0000"/>
              </a:solidFill>
            </a:endParaRPr>
          </a:p>
          <a:p>
            <a:pPr marL="0" indent="0">
              <a:buNone/>
            </a:pPr>
            <a:r>
              <a:rPr lang="en-US" dirty="0">
                <a:gradFill>
                  <a:gsLst>
                    <a:gs pos="1250">
                      <a:srgbClr val="D83B01"/>
                    </a:gs>
                    <a:gs pos="99000">
                      <a:srgbClr val="D83B01"/>
                    </a:gs>
                  </a:gsLst>
                  <a:lin ang="5400000" scaled="0"/>
                </a:gradFill>
              </a:rPr>
              <a:t>Keep Alive</a:t>
            </a:r>
          </a:p>
          <a:p>
            <a:pPr marL="241300" lvl="1" indent="0">
              <a:buNone/>
            </a:pPr>
            <a:r>
              <a:rPr lang="en-US" sz="2000" dirty="0"/>
              <a:t>TCP Keep-Alive packets will </a:t>
            </a:r>
            <a:r>
              <a:rPr lang="en-US" sz="2000" dirty="0">
                <a:solidFill>
                  <a:srgbClr val="00B0F0"/>
                </a:solidFill>
              </a:rPr>
              <a:t>keep the connection from your client to the load balancer open </a:t>
            </a:r>
            <a:r>
              <a:rPr lang="en-US" sz="2000" dirty="0"/>
              <a:t>during a long-running HTTP request</a:t>
            </a:r>
          </a:p>
          <a:p>
            <a:pPr marL="241300" lvl="1" indent="0">
              <a:buNone/>
            </a:pPr>
            <a:r>
              <a:rPr lang="en-US" sz="2000" dirty="0">
                <a:solidFill>
                  <a:srgbClr val="00FF00"/>
                </a:solidFill>
              </a:rPr>
              <a:t>.</a:t>
            </a:r>
            <a:r>
              <a:rPr lang="en-US" sz="2000" dirty="0" err="1">
                <a:solidFill>
                  <a:srgbClr val="00B0F0"/>
                </a:solidFill>
              </a:rPr>
              <a:t>SetTcpKeepAlive</a:t>
            </a:r>
            <a:r>
              <a:rPr lang="en-US" sz="2000" dirty="0">
                <a:solidFill>
                  <a:srgbClr val="00B0F0"/>
                </a:solidFill>
              </a:rPr>
              <a:t>(true, 30000, 30000)</a:t>
            </a:r>
          </a:p>
          <a:p>
            <a:pPr marL="241300" lvl="1" indent="0">
              <a:buNone/>
            </a:pPr>
            <a:endParaRPr lang="en-US" sz="2000" dirty="0"/>
          </a:p>
          <a:p>
            <a:pPr marL="241300" lvl="1" indent="0">
              <a:buNone/>
            </a:pPr>
            <a:endParaRPr lang="en-US" sz="2000"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880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Roadmap – Azure Certification</a:t>
            </a:r>
          </a:p>
        </p:txBody>
      </p:sp>
      <p:pic>
        <p:nvPicPr>
          <p:cNvPr id="3" name="Picture 2"/>
          <p:cNvPicPr>
            <a:picLocks noChangeAspect="1"/>
          </p:cNvPicPr>
          <p:nvPr/>
        </p:nvPicPr>
        <p:blipFill>
          <a:blip r:embed="rId3"/>
          <a:stretch>
            <a:fillRect/>
          </a:stretch>
        </p:blipFill>
        <p:spPr>
          <a:xfrm>
            <a:off x="1265764" y="1602912"/>
            <a:ext cx="9714444" cy="4209592"/>
          </a:xfrm>
          <a:prstGeom prst="rect">
            <a:avLst/>
          </a:prstGeom>
        </p:spPr>
      </p:pic>
      <p:pic>
        <p:nvPicPr>
          <p:cNvPr id="4" name="Picture 3"/>
          <p:cNvPicPr>
            <a:picLocks noChangeAspect="1"/>
          </p:cNvPicPr>
          <p:nvPr/>
        </p:nvPicPr>
        <p:blipFill>
          <a:blip r:embed="rId4"/>
          <a:stretch>
            <a:fillRect/>
          </a:stretch>
        </p:blipFill>
        <p:spPr>
          <a:xfrm>
            <a:off x="1311333" y="5795452"/>
            <a:ext cx="6451447" cy="982194"/>
          </a:xfrm>
          <a:prstGeom prst="rect">
            <a:avLst/>
          </a:prstGeom>
        </p:spPr>
      </p:pic>
      <p:sp>
        <p:nvSpPr>
          <p:cNvPr id="5" name="Rectangle 4"/>
          <p:cNvSpPr/>
          <p:nvPr/>
        </p:nvSpPr>
        <p:spPr bwMode="auto">
          <a:xfrm>
            <a:off x="4345537" y="1602912"/>
            <a:ext cx="3192094" cy="396017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91479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VM resiliency</a:t>
            </a:r>
          </a:p>
        </p:txBody>
      </p:sp>
      <p:sp>
        <p:nvSpPr>
          <p:cNvPr id="3" name="Content Placeholder 2"/>
          <p:cNvSpPr>
            <a:spLocks noGrp="1"/>
          </p:cNvSpPr>
          <p:nvPr>
            <p:ph idx="4294967295"/>
          </p:nvPr>
        </p:nvSpPr>
        <p:spPr>
          <a:xfrm>
            <a:off x="530785" y="1230998"/>
            <a:ext cx="9116452" cy="3785652"/>
          </a:xfrm>
          <a:prstGeom prst="rect">
            <a:avLst/>
          </a:prstGeom>
        </p:spPr>
        <p:txBody>
          <a:bodyPr/>
          <a:lstStyle/>
          <a:p>
            <a:pPr marL="0" indent="0">
              <a:buNone/>
            </a:pPr>
            <a:r>
              <a:rPr lang="en-US" dirty="0">
                <a:gradFill>
                  <a:gsLst>
                    <a:gs pos="1250">
                      <a:srgbClr val="D83B01"/>
                    </a:gs>
                    <a:gs pos="99000">
                      <a:srgbClr val="D83B01"/>
                    </a:gs>
                  </a:gsLst>
                  <a:lin ang="5400000" scaled="0"/>
                </a:gradFill>
              </a:rPr>
              <a:t>Configure Availability Sets</a:t>
            </a:r>
          </a:p>
          <a:p>
            <a:pPr marL="241300" lvl="1" indent="0">
              <a:buNone/>
            </a:pPr>
            <a:r>
              <a:rPr lang="en-US" sz="2000" dirty="0"/>
              <a:t>VMs in separate Fault Domains | 50 VMs Max per</a:t>
            </a:r>
          </a:p>
          <a:p>
            <a:pPr marL="241300" lvl="1" indent="0">
              <a:buNone/>
            </a:pPr>
            <a:r>
              <a:rPr lang="en-US" sz="2000" dirty="0"/>
              <a:t>SLA 99.95 | HW SW | Windows &amp; Linux</a:t>
            </a:r>
          </a:p>
          <a:p>
            <a:pPr marL="241300" lvl="1" indent="0">
              <a:buNone/>
            </a:pPr>
            <a:r>
              <a:rPr lang="en-US" sz="2000" dirty="0">
                <a:solidFill>
                  <a:srgbClr val="00B0F0"/>
                </a:solidFill>
              </a:rPr>
              <a:t>Combine with Load Balancer to increase resiliency</a:t>
            </a:r>
          </a:p>
          <a:p>
            <a:pPr marL="241300" lvl="1" indent="0">
              <a:buNone/>
            </a:pPr>
            <a:r>
              <a:rPr lang="en-US" sz="2000" dirty="0"/>
              <a:t>Avoid Single instance machine = NO SLA</a:t>
            </a:r>
          </a:p>
          <a:p>
            <a:pPr marL="241300" lvl="1" indent="0">
              <a:buNone/>
            </a:pPr>
            <a:r>
              <a:rPr lang="en-US" sz="2000" dirty="0">
                <a:hlinkClick r:id="rId3"/>
              </a:rPr>
              <a:t>aka.ms/Azure/availability</a:t>
            </a:r>
            <a:r>
              <a:rPr lang="en-US" sz="2000" dirty="0"/>
              <a:t> </a:t>
            </a:r>
          </a:p>
          <a:p>
            <a:pPr marL="241300" lvl="1" indent="0">
              <a:buNone/>
            </a:pPr>
            <a:endParaRPr lang="en-US" sz="2000" dirty="0"/>
          </a:p>
          <a:p>
            <a:pPr marL="241300" lvl="1" indent="0">
              <a:buNone/>
            </a:pPr>
            <a:endParaRPr lang="en-US" sz="2000" dirty="0"/>
          </a:p>
          <a:p>
            <a:pPr marL="241300" lvl="1" indent="0">
              <a:buNone/>
            </a:pPr>
            <a:r>
              <a:rPr lang="en-US" sz="2000" dirty="0">
                <a:hlinkClick r:id="rId4"/>
              </a:rPr>
              <a:t>See Azure Limits!</a:t>
            </a:r>
            <a:endParaRPr lang="en-US" sz="2000" dirty="0"/>
          </a:p>
          <a:p>
            <a:pPr marL="241300" lvl="1" indent="0">
              <a:buNone/>
            </a:pPr>
            <a:endParaRPr lang="en-US" sz="2000" dirty="0"/>
          </a:p>
        </p:txBody>
      </p:sp>
      <p:pic>
        <p:nvPicPr>
          <p:cNvPr id="4" name="Picture 3"/>
          <p:cNvPicPr>
            <a:picLocks noChangeAspect="1"/>
          </p:cNvPicPr>
          <p:nvPr/>
        </p:nvPicPr>
        <p:blipFill>
          <a:blip r:embed="rId5"/>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7880541" y="479775"/>
            <a:ext cx="3458280" cy="55110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821550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5482" y="1212851"/>
            <a:ext cx="11885514" cy="5503430"/>
          </a:xfrm>
        </p:spPr>
        <p:txBody>
          <a:bodyPr/>
          <a:lstStyle/>
          <a:p>
            <a:pPr marL="0" indent="0">
              <a:buNone/>
            </a:pPr>
            <a:r>
              <a:rPr lang="en-NZ" dirty="0">
                <a:gradFill>
                  <a:gsLst>
                    <a:gs pos="1250">
                      <a:srgbClr val="D83B01"/>
                    </a:gs>
                    <a:gs pos="99000">
                      <a:srgbClr val="D83B01"/>
                    </a:gs>
                  </a:gsLst>
                  <a:lin ang="5400000" scaled="0"/>
                </a:gradFill>
              </a:rPr>
              <a:t>Fault Domains</a:t>
            </a:r>
          </a:p>
          <a:p>
            <a:pPr marL="0" lvl="1" indent="0">
              <a:buNone/>
            </a:pPr>
            <a:r>
              <a:rPr lang="en-NZ" sz="2000" dirty="0">
                <a:solidFill>
                  <a:schemeClr val="accent6">
                    <a:alpha val="99000"/>
                  </a:schemeClr>
                </a:solidFill>
              </a:rPr>
              <a:t>Physical groups of  resources</a:t>
            </a:r>
          </a:p>
          <a:p>
            <a:pPr marL="0" lvl="1" indent="0">
              <a:buNone/>
            </a:pPr>
            <a:r>
              <a:rPr lang="en-NZ" sz="2000" dirty="0">
                <a:solidFill>
                  <a:srgbClr val="00B0F0">
                    <a:alpha val="99000"/>
                  </a:srgbClr>
                </a:solidFill>
              </a:rPr>
              <a:t>Same rack, Server, Power Source, Network Switch</a:t>
            </a:r>
          </a:p>
          <a:p>
            <a:pPr marL="0" lvl="1" indent="0">
              <a:buNone/>
            </a:pPr>
            <a:r>
              <a:rPr lang="en-NZ" sz="2000" dirty="0">
                <a:solidFill>
                  <a:schemeClr val="tx1">
                    <a:alpha val="99000"/>
                  </a:schemeClr>
                </a:solidFill>
              </a:rPr>
              <a:t>Fabric spreads across min 2 fault domains</a:t>
            </a:r>
          </a:p>
          <a:p>
            <a:pPr marL="0" lvl="1" indent="0">
              <a:buNone/>
            </a:pPr>
            <a:r>
              <a:rPr lang="en-NZ" sz="2000" dirty="0">
                <a:solidFill>
                  <a:schemeClr val="tx1">
                    <a:alpha val="99000"/>
                  </a:schemeClr>
                </a:solidFill>
              </a:rPr>
              <a:t>Availability Set spreads VMs across 3 Fault Domains</a:t>
            </a:r>
          </a:p>
          <a:p>
            <a:pPr marL="469586" lvl="1"/>
            <a:endParaRPr lang="en-NZ" sz="1428" dirty="0"/>
          </a:p>
          <a:p>
            <a:pPr marL="0" indent="0">
              <a:buNone/>
            </a:pPr>
            <a:r>
              <a:rPr lang="en-NZ" dirty="0">
                <a:gradFill>
                  <a:gsLst>
                    <a:gs pos="1250">
                      <a:srgbClr val="D83B01"/>
                    </a:gs>
                    <a:gs pos="99000">
                      <a:srgbClr val="D83B01"/>
                    </a:gs>
                  </a:gsLst>
                  <a:lin ang="5400000" scaled="0"/>
                </a:gradFill>
              </a:rPr>
              <a:t>Update Domains</a:t>
            </a:r>
          </a:p>
          <a:p>
            <a:pPr marL="0" lvl="1" indent="0">
              <a:buNone/>
            </a:pPr>
            <a:r>
              <a:rPr lang="en-NZ" sz="2000" dirty="0">
                <a:solidFill>
                  <a:schemeClr val="accent6">
                    <a:alpha val="99000"/>
                  </a:schemeClr>
                </a:solidFill>
              </a:rPr>
              <a:t>Logical groups of resources to be updated together</a:t>
            </a:r>
          </a:p>
          <a:p>
            <a:pPr marL="0" lvl="1" indent="0">
              <a:buNone/>
            </a:pPr>
            <a:r>
              <a:rPr lang="en-NZ" sz="2000" dirty="0">
                <a:solidFill>
                  <a:schemeClr val="tx1">
                    <a:alpha val="99000"/>
                  </a:schemeClr>
                </a:solidFill>
              </a:rPr>
              <a:t>Host OS updates honour service update domains</a:t>
            </a:r>
          </a:p>
          <a:p>
            <a:pPr marL="0" lvl="1" indent="0">
              <a:buNone/>
            </a:pPr>
            <a:r>
              <a:rPr lang="en-NZ" sz="2000" dirty="0">
                <a:solidFill>
                  <a:srgbClr val="00B0F0">
                    <a:alpha val="99000"/>
                  </a:srgbClr>
                </a:solidFill>
              </a:rPr>
              <a:t>Specified and configured in service definition</a:t>
            </a:r>
          </a:p>
          <a:p>
            <a:pPr marL="0" lvl="1" indent="0">
              <a:buNone/>
            </a:pPr>
            <a:r>
              <a:rPr lang="en-NZ" sz="2000" dirty="0">
                <a:solidFill>
                  <a:schemeClr val="tx1">
                    <a:alpha val="99000"/>
                  </a:schemeClr>
                </a:solidFill>
              </a:rPr>
              <a:t>Default of 5 (up to 20)</a:t>
            </a:r>
          </a:p>
          <a:p>
            <a:pPr marL="0" lvl="1" indent="0">
              <a:buNone/>
            </a:pPr>
            <a:r>
              <a:rPr lang="en-NZ" sz="2000" dirty="0">
                <a:solidFill>
                  <a:schemeClr val="tx1">
                    <a:alpha val="99000"/>
                  </a:schemeClr>
                </a:solidFill>
              </a:rPr>
              <a:t>Only 1 rebooted at a time</a:t>
            </a:r>
          </a:p>
          <a:p>
            <a:pPr marL="0" indent="0">
              <a:buNone/>
            </a:pPr>
            <a:endParaRPr lang="en-NZ" sz="2720" dirty="0">
              <a:solidFill>
                <a:schemeClr val="tx2">
                  <a:alpha val="99000"/>
                </a:schemeClr>
              </a:solidFill>
            </a:endParaRPr>
          </a:p>
          <a:p>
            <a:pPr marL="0" indent="0">
              <a:buNone/>
            </a:pPr>
            <a:r>
              <a:rPr lang="en-NZ" sz="2000" i="1" dirty="0">
                <a:solidFill>
                  <a:schemeClr val="accent6">
                    <a:alpha val="99000"/>
                  </a:schemeClr>
                </a:solidFill>
                <a:latin typeface="+mn-lt"/>
              </a:rPr>
              <a:t>Fabric Controller spreads role instances across Update Domains and Fault Domains</a:t>
            </a:r>
          </a:p>
        </p:txBody>
      </p:sp>
      <p:sp>
        <p:nvSpPr>
          <p:cNvPr id="2" name="Title 1"/>
          <p:cNvSpPr>
            <a:spLocks noGrp="1"/>
          </p:cNvSpPr>
          <p:nvPr>
            <p:ph type="title"/>
          </p:nvPr>
        </p:nvSpPr>
        <p:spPr/>
        <p:txBody>
          <a:bodyPr/>
          <a:lstStyle/>
          <a:p>
            <a:r>
              <a:rPr lang="en-NZ" dirty="0"/>
              <a:t>Fault and Update Domains</a:t>
            </a:r>
          </a:p>
        </p:txBody>
      </p:sp>
      <p:pic>
        <p:nvPicPr>
          <p:cNvPr id="4" name="Picture 3"/>
          <p:cNvPicPr>
            <a:picLocks noChangeAspect="1"/>
          </p:cNvPicPr>
          <p:nvPr/>
        </p:nvPicPr>
        <p:blipFill>
          <a:blip r:embed="rId3"/>
          <a:stretch>
            <a:fillRect/>
          </a:stretch>
        </p:blipFill>
        <p:spPr>
          <a:xfrm>
            <a:off x="6521854" y="1668462"/>
            <a:ext cx="5638800" cy="35460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368271" y="5473996"/>
            <a:ext cx="5945966" cy="29057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0809616" y="6469062"/>
            <a:ext cx="15240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5"/>
              </a:rPr>
              <a:t>Read more</a:t>
            </a:r>
            <a:endParaRPr kumimoji="0" lang="en-US" sz="24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0784953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Design and implement VM storage</a:t>
            </a:r>
          </a:p>
        </p:txBody>
      </p:sp>
      <p:sp>
        <p:nvSpPr>
          <p:cNvPr id="3" name="Content Placeholder 2"/>
          <p:cNvSpPr>
            <a:spLocks noGrp="1"/>
          </p:cNvSpPr>
          <p:nvPr>
            <p:ph idx="4294967295"/>
          </p:nvPr>
        </p:nvSpPr>
        <p:spPr>
          <a:xfrm>
            <a:off x="530785" y="1230998"/>
            <a:ext cx="7333354" cy="5016758"/>
          </a:xfrm>
          <a:prstGeom prst="rect">
            <a:avLst/>
          </a:prstGeom>
        </p:spPr>
        <p:txBody>
          <a:bodyPr/>
          <a:lstStyle/>
          <a:p>
            <a:pPr marL="0" indent="0">
              <a:buNone/>
            </a:pPr>
            <a:r>
              <a:rPr lang="en-US" dirty="0">
                <a:gradFill>
                  <a:gsLst>
                    <a:gs pos="1250">
                      <a:srgbClr val="D83B01"/>
                    </a:gs>
                    <a:gs pos="99000">
                      <a:srgbClr val="D83B01"/>
                    </a:gs>
                  </a:gsLst>
                  <a:lin ang="5400000" scaled="0"/>
                </a:gradFill>
              </a:rPr>
              <a:t>Configure Disk Caching</a:t>
            </a:r>
          </a:p>
          <a:p>
            <a:pPr marL="241300" lvl="1" indent="0">
              <a:buNone/>
            </a:pPr>
            <a:r>
              <a:rPr lang="en-US" sz="2000" dirty="0"/>
              <a:t>OS and Data Disk have </a:t>
            </a:r>
            <a:r>
              <a:rPr lang="en-US" sz="2000" dirty="0">
                <a:solidFill>
                  <a:srgbClr val="00B0F0"/>
                </a:solidFill>
              </a:rPr>
              <a:t>host caching </a:t>
            </a:r>
            <a:r>
              <a:rPr lang="en-US" sz="2000" dirty="0"/>
              <a:t>setting </a:t>
            </a:r>
            <a:r>
              <a:rPr lang="en-US" sz="2000" i="1" u="sng" dirty="0"/>
              <a:t>aka </a:t>
            </a:r>
            <a:r>
              <a:rPr lang="en-US" sz="2000" dirty="0">
                <a:solidFill>
                  <a:srgbClr val="00B0F0"/>
                </a:solidFill>
              </a:rPr>
              <a:t>host-cache </a:t>
            </a:r>
            <a:r>
              <a:rPr lang="en-US" sz="2000" dirty="0"/>
              <a:t>mode</a:t>
            </a:r>
          </a:p>
          <a:p>
            <a:pPr marL="241300" lvl="1" indent="0">
              <a:buNone/>
            </a:pPr>
            <a:r>
              <a:rPr lang="en-US" sz="2000" dirty="0">
                <a:solidFill>
                  <a:srgbClr val="00B0F0"/>
                </a:solidFill>
              </a:rPr>
              <a:t>Host caching - </a:t>
            </a:r>
            <a:r>
              <a:rPr lang="en-US" sz="2000" b="1" dirty="0">
                <a:solidFill>
                  <a:srgbClr val="00B0F0"/>
                </a:solidFill>
              </a:rPr>
              <a:t>off</a:t>
            </a:r>
            <a:r>
              <a:rPr lang="en-US" sz="2000" dirty="0">
                <a:solidFill>
                  <a:srgbClr val="00B0F0"/>
                </a:solidFill>
              </a:rPr>
              <a:t> by default </a:t>
            </a:r>
            <a:r>
              <a:rPr lang="en-US" sz="2000" dirty="0"/>
              <a:t>for RW on data disks. </a:t>
            </a:r>
          </a:p>
          <a:p>
            <a:pPr marL="241300" lvl="1" indent="0">
              <a:buNone/>
            </a:pPr>
            <a:r>
              <a:rPr lang="en-US" sz="2000" dirty="0">
                <a:solidFill>
                  <a:srgbClr val="00B0F0"/>
                </a:solidFill>
              </a:rPr>
              <a:t>Host-caching is </a:t>
            </a:r>
            <a:r>
              <a:rPr lang="en-US" sz="2000" b="1" u="sng" dirty="0">
                <a:solidFill>
                  <a:srgbClr val="00B0F0"/>
                </a:solidFill>
              </a:rPr>
              <a:t>ON</a:t>
            </a:r>
            <a:r>
              <a:rPr lang="en-US" sz="2000" dirty="0">
                <a:solidFill>
                  <a:srgbClr val="00B0F0"/>
                </a:solidFill>
              </a:rPr>
              <a:t> by default </a:t>
            </a:r>
            <a:r>
              <a:rPr lang="en-US" sz="2000" dirty="0"/>
              <a:t>for RW on OS disks</a:t>
            </a:r>
          </a:p>
          <a:p>
            <a:pPr marL="241300" lvl="1" indent="0">
              <a:buNone/>
            </a:pPr>
            <a:r>
              <a:rPr lang="en-US" sz="2000" dirty="0">
                <a:solidFill>
                  <a:schemeClr val="tx1">
                    <a:lumMod val="50000"/>
                  </a:schemeClr>
                </a:solidFill>
              </a:rPr>
              <a:t>PowerShell: </a:t>
            </a:r>
            <a:r>
              <a:rPr lang="en-US" sz="2000" dirty="0"/>
              <a:t>Modify using </a:t>
            </a:r>
            <a:r>
              <a:rPr lang="en-US" sz="2000" dirty="0">
                <a:solidFill>
                  <a:srgbClr val="00B0F0"/>
                </a:solidFill>
              </a:rPr>
              <a:t>Set-</a:t>
            </a:r>
            <a:r>
              <a:rPr lang="en-US" sz="2000" dirty="0" err="1">
                <a:solidFill>
                  <a:srgbClr val="00B0F0"/>
                </a:solidFill>
              </a:rPr>
              <a:t>AzureRMOSDisk</a:t>
            </a:r>
            <a:r>
              <a:rPr lang="en-US" sz="2000" dirty="0"/>
              <a:t> or </a:t>
            </a:r>
            <a:r>
              <a:rPr lang="en-US" sz="2000" dirty="0">
                <a:solidFill>
                  <a:srgbClr val="00B0F0"/>
                </a:solidFill>
              </a:rPr>
              <a:t>Set-</a:t>
            </a:r>
            <a:r>
              <a:rPr lang="en-US" sz="2000" dirty="0" err="1">
                <a:solidFill>
                  <a:srgbClr val="00B0F0"/>
                </a:solidFill>
              </a:rPr>
              <a:t>AzureRMDataDisk</a:t>
            </a:r>
            <a:endParaRPr lang="en-US" sz="2000" dirty="0">
              <a:solidFill>
                <a:srgbClr val="00B0F0"/>
              </a:solidFill>
            </a:endParaRPr>
          </a:p>
          <a:p>
            <a:pPr marL="0" indent="0">
              <a:buNone/>
            </a:pPr>
            <a:r>
              <a:rPr lang="en-US" dirty="0">
                <a:gradFill>
                  <a:gsLst>
                    <a:gs pos="1250">
                      <a:srgbClr val="D83B01"/>
                    </a:gs>
                    <a:gs pos="99000">
                      <a:srgbClr val="D83B01"/>
                    </a:gs>
                  </a:gsLst>
                  <a:lin ang="5400000" scaled="0"/>
                </a:gradFill>
              </a:rPr>
              <a:t>Config OS Disk Redundancy</a:t>
            </a:r>
          </a:p>
          <a:p>
            <a:pPr marL="241300" lvl="1" indent="0">
              <a:buNone/>
            </a:pPr>
            <a:r>
              <a:rPr lang="en-US" sz="2000" dirty="0">
                <a:solidFill>
                  <a:srgbClr val="00B0F0"/>
                </a:solidFill>
              </a:rPr>
              <a:t>3 copies by default</a:t>
            </a:r>
          </a:p>
          <a:p>
            <a:pPr lvl="1" indent="-342900"/>
            <a:r>
              <a:rPr lang="en-US" sz="2000" dirty="0"/>
              <a:t>If Geo-Redundancy enabled</a:t>
            </a:r>
          </a:p>
          <a:p>
            <a:pPr lvl="2" indent="-342900"/>
            <a:r>
              <a:rPr lang="en-US" sz="2000" dirty="0"/>
              <a:t>Also at another site &gt; 400 miles -&gt; total of</a:t>
            </a:r>
            <a:r>
              <a:rPr lang="en-US" sz="2000" dirty="0">
                <a:solidFill>
                  <a:srgbClr val="00B0F0"/>
                </a:solidFill>
              </a:rPr>
              <a:t> 6 copies </a:t>
            </a:r>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8440043" y="2958695"/>
            <a:ext cx="3724159" cy="3581400"/>
          </a:xfrm>
          <a:prstGeom prst="rect">
            <a:avLst/>
          </a:prstGeom>
        </p:spPr>
      </p:pic>
      <p:pic>
        <p:nvPicPr>
          <p:cNvPr id="6" name="Picture 5"/>
          <p:cNvPicPr>
            <a:picLocks noChangeAspect="1"/>
          </p:cNvPicPr>
          <p:nvPr/>
        </p:nvPicPr>
        <p:blipFill>
          <a:blip r:embed="rId5"/>
          <a:stretch>
            <a:fillRect/>
          </a:stretch>
        </p:blipFill>
        <p:spPr>
          <a:xfrm>
            <a:off x="10388905" y="4995362"/>
            <a:ext cx="1790855" cy="1966130"/>
          </a:xfrm>
          <a:prstGeom prst="rect">
            <a:avLst/>
          </a:prstGeom>
        </p:spPr>
      </p:pic>
    </p:spTree>
    <p:extLst>
      <p:ext uri="{BB962C8B-B14F-4D97-AF65-F5344CB8AC3E}">
        <p14:creationId xmlns:p14="http://schemas.microsoft.com/office/powerpoint/2010/main" val="33469272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Design and implement VM storage</a:t>
            </a:r>
          </a:p>
        </p:txBody>
      </p:sp>
      <p:sp>
        <p:nvSpPr>
          <p:cNvPr id="3" name="Content Placeholder 2"/>
          <p:cNvSpPr>
            <a:spLocks noGrp="1"/>
          </p:cNvSpPr>
          <p:nvPr>
            <p:ph idx="4294967295"/>
          </p:nvPr>
        </p:nvSpPr>
        <p:spPr>
          <a:xfrm>
            <a:off x="198437" y="1230998"/>
            <a:ext cx="5334000" cy="5016758"/>
          </a:xfrm>
          <a:prstGeom prst="rect">
            <a:avLst/>
          </a:prstGeom>
        </p:spPr>
        <p:txBody>
          <a:bodyPr/>
          <a:lstStyle/>
          <a:p>
            <a:pPr marL="0" indent="0">
              <a:buNone/>
            </a:pPr>
            <a:r>
              <a:rPr lang="en-US" dirty="0">
                <a:gradFill>
                  <a:gsLst>
                    <a:gs pos="1250">
                      <a:srgbClr val="D83B01"/>
                    </a:gs>
                    <a:gs pos="99000">
                      <a:srgbClr val="D83B01"/>
                    </a:gs>
                  </a:gsLst>
                  <a:lin ang="5400000" scaled="0"/>
                </a:gradFill>
              </a:rPr>
              <a:t>Config Geo-Replication</a:t>
            </a:r>
          </a:p>
          <a:p>
            <a:pPr marL="241300" lvl="1" indent="0">
              <a:buNone/>
            </a:pPr>
            <a:r>
              <a:rPr lang="en-US" sz="2000" b="1" dirty="0"/>
              <a:t>LRS</a:t>
            </a:r>
            <a:r>
              <a:rPr lang="en-US" sz="2000" dirty="0"/>
              <a:t> – 3 local copies</a:t>
            </a:r>
          </a:p>
          <a:p>
            <a:pPr marL="241300" lvl="1" indent="0">
              <a:buNone/>
            </a:pPr>
            <a:r>
              <a:rPr lang="en-US" sz="2000" b="1" dirty="0"/>
              <a:t>ZRS</a:t>
            </a:r>
            <a:r>
              <a:rPr lang="en-US" sz="2000" dirty="0"/>
              <a:t> – 3 copies w/in a region</a:t>
            </a:r>
          </a:p>
          <a:p>
            <a:pPr marL="241300" lvl="1" indent="0">
              <a:buNone/>
            </a:pPr>
            <a:r>
              <a:rPr lang="en-US" sz="2000" b="1" dirty="0">
                <a:solidFill>
                  <a:srgbClr val="00BCF2"/>
                </a:solidFill>
              </a:rPr>
              <a:t>GRS</a:t>
            </a:r>
            <a:r>
              <a:rPr lang="en-US" sz="2000" dirty="0">
                <a:solidFill>
                  <a:srgbClr val="FFFF00"/>
                </a:solidFill>
              </a:rPr>
              <a:t> </a:t>
            </a:r>
            <a:r>
              <a:rPr lang="en-US" sz="2000" dirty="0">
                <a:solidFill>
                  <a:srgbClr val="002050"/>
                </a:solidFill>
              </a:rPr>
              <a:t>is recommended </a:t>
            </a:r>
          </a:p>
          <a:p>
            <a:pPr marL="241300" lvl="1" indent="0">
              <a:buNone/>
            </a:pPr>
            <a:r>
              <a:rPr lang="en-US" sz="2000" dirty="0">
                <a:solidFill>
                  <a:srgbClr val="002050"/>
                </a:solidFill>
              </a:rPr>
              <a:t>over ZRS or LRS for maximum durability.</a:t>
            </a:r>
          </a:p>
          <a:p>
            <a:pPr marL="241300" lvl="1" indent="0">
              <a:buNone/>
            </a:pPr>
            <a:r>
              <a:rPr lang="en-US" sz="2000" dirty="0"/>
              <a:t>Enabled for </a:t>
            </a:r>
            <a:r>
              <a:rPr lang="en-US" sz="2000" u="sng" dirty="0"/>
              <a:t>Storage Account </a:t>
            </a:r>
            <a:r>
              <a:rPr lang="en-US" sz="2000" dirty="0">
                <a:solidFill>
                  <a:srgbClr val="FFFF00"/>
                </a:solidFill>
              </a:rPr>
              <a:t>by default</a:t>
            </a:r>
          </a:p>
          <a:p>
            <a:pPr marL="241300" lvl="1" indent="0">
              <a:buNone/>
            </a:pPr>
            <a:r>
              <a:rPr lang="en-US" sz="2000" dirty="0"/>
              <a:t>= 6 copies of data – three times each in two data centers</a:t>
            </a:r>
          </a:p>
          <a:p>
            <a:pPr marL="241300" lvl="1" indent="0">
              <a:buNone/>
            </a:pPr>
            <a:r>
              <a:rPr lang="en-US" sz="2000" b="1" dirty="0"/>
              <a:t>RA-GRS</a:t>
            </a:r>
            <a:r>
              <a:rPr lang="en-US" sz="2000" dirty="0"/>
              <a:t> Read-Access geo-redundant</a:t>
            </a:r>
          </a:p>
          <a:p>
            <a:pPr marL="241300" lvl="1" indent="0">
              <a:buNone/>
            </a:pPr>
            <a:r>
              <a:rPr lang="en-US" sz="2000" dirty="0">
                <a:solidFill>
                  <a:srgbClr val="00BCF2"/>
                </a:solidFill>
              </a:rPr>
              <a:t>allows read access at secondary when primary region becomes unavailable</a:t>
            </a:r>
            <a:r>
              <a:rPr lang="en-US" sz="2000" dirty="0">
                <a:solidFill>
                  <a:srgbClr val="00FF00"/>
                </a:solidFill>
              </a:rPr>
              <a:t>.</a:t>
            </a:r>
            <a:endParaRPr lang="en-US" sz="2000" b="1" dirty="0">
              <a:solidFill>
                <a:srgbClr val="00FF00"/>
              </a:solidFill>
            </a:endParaRPr>
          </a:p>
          <a:p>
            <a:pPr marL="241300" lvl="1" indent="0">
              <a:buNone/>
            </a:pPr>
            <a:r>
              <a:rPr lang="en-US" sz="2000" b="1" dirty="0">
                <a:solidFill>
                  <a:srgbClr val="FF0000"/>
                </a:solidFill>
              </a:rPr>
              <a:t>NOTE:  </a:t>
            </a:r>
          </a:p>
          <a:p>
            <a:pPr lvl="1" indent="-342900"/>
            <a:r>
              <a:rPr lang="en-US" sz="2000" dirty="0">
                <a:solidFill>
                  <a:srgbClr val="00BCF2"/>
                </a:solidFill>
              </a:rPr>
              <a:t>Once selected, can’t change!</a:t>
            </a:r>
          </a:p>
          <a:p>
            <a:pPr marL="241300" lvl="1" indent="0">
              <a:buNone/>
            </a:pPr>
            <a:r>
              <a:rPr lang="en-US" sz="2000" dirty="0"/>
              <a:t> </a:t>
            </a:r>
          </a:p>
        </p:txBody>
      </p:sp>
      <p:pic>
        <p:nvPicPr>
          <p:cNvPr id="4" name="Picture 3"/>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5608637" y="1869752"/>
            <a:ext cx="6710536" cy="4038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93818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Monitor VMs</a:t>
            </a:r>
          </a:p>
        </p:txBody>
      </p:sp>
      <p:sp>
        <p:nvSpPr>
          <p:cNvPr id="3" name="Content Placeholder 2"/>
          <p:cNvSpPr>
            <a:spLocks noGrp="1"/>
          </p:cNvSpPr>
          <p:nvPr>
            <p:ph idx="4294967295"/>
          </p:nvPr>
        </p:nvSpPr>
        <p:spPr>
          <a:xfrm>
            <a:off x="494526" y="1304023"/>
            <a:ext cx="10143311" cy="5139869"/>
          </a:xfrm>
          <a:prstGeom prst="rect">
            <a:avLst/>
          </a:prstGeom>
        </p:spPr>
        <p:txBody>
          <a:bodyPr/>
          <a:lstStyle/>
          <a:p>
            <a:pPr marL="0" indent="0">
              <a:buNone/>
            </a:pPr>
            <a:r>
              <a:rPr lang="en-US" dirty="0">
                <a:gradFill>
                  <a:gsLst>
                    <a:gs pos="1250">
                      <a:srgbClr val="D83B01"/>
                    </a:gs>
                    <a:gs pos="99000">
                      <a:srgbClr val="D83B01"/>
                    </a:gs>
                  </a:gsLst>
                  <a:lin ang="5400000" scaled="0"/>
                </a:gradFill>
              </a:rPr>
              <a:t>Configure Endpoint Monitoring</a:t>
            </a:r>
          </a:p>
          <a:p>
            <a:pPr marL="241300" lvl="1" indent="0">
              <a:buNone/>
            </a:pPr>
            <a:r>
              <a:rPr lang="en-US" sz="2000" dirty="0"/>
              <a:t> Can Aggregate metrics every hour or minute</a:t>
            </a:r>
          </a:p>
          <a:p>
            <a:pPr marL="0" indent="0">
              <a:buNone/>
            </a:pPr>
            <a:r>
              <a:rPr lang="en-US" dirty="0">
                <a:gradFill>
                  <a:gsLst>
                    <a:gs pos="1250">
                      <a:srgbClr val="D83B01"/>
                    </a:gs>
                    <a:gs pos="99000">
                      <a:srgbClr val="D83B01"/>
                    </a:gs>
                  </a:gsLst>
                  <a:lin ang="5400000" scaled="0"/>
                </a:gradFill>
              </a:rPr>
              <a:t>Configure Alerts</a:t>
            </a:r>
          </a:p>
          <a:p>
            <a:pPr marL="241300" lvl="1" indent="0">
              <a:buNone/>
            </a:pPr>
            <a:r>
              <a:rPr lang="en-US" sz="2000" dirty="0"/>
              <a:t>Select Metric</a:t>
            </a:r>
          </a:p>
          <a:p>
            <a:pPr marL="241300" lvl="1" indent="0">
              <a:buNone/>
            </a:pPr>
            <a:r>
              <a:rPr lang="en-US" sz="2000" dirty="0"/>
              <a:t>Condition</a:t>
            </a:r>
          </a:p>
          <a:p>
            <a:pPr marL="241300" lvl="1" indent="0">
              <a:buNone/>
            </a:pPr>
            <a:r>
              <a:rPr lang="en-US" sz="2000" dirty="0"/>
              <a:t>Threshold</a:t>
            </a:r>
          </a:p>
          <a:p>
            <a:pPr marL="241300" lvl="1" indent="0">
              <a:buNone/>
            </a:pPr>
            <a:r>
              <a:rPr lang="en-US" sz="2000" dirty="0"/>
              <a:t>Alert Evaluation</a:t>
            </a:r>
          </a:p>
          <a:p>
            <a:pPr marL="241300" lvl="1" indent="0">
              <a:buNone/>
            </a:pPr>
            <a:r>
              <a:rPr lang="en-US" sz="2000" dirty="0"/>
              <a:t>Can Specify email sends</a:t>
            </a:r>
          </a:p>
          <a:p>
            <a:pPr marL="0" indent="0">
              <a:buNone/>
            </a:pPr>
            <a:r>
              <a:rPr lang="en-US" dirty="0">
                <a:gradFill>
                  <a:gsLst>
                    <a:gs pos="1250">
                      <a:srgbClr val="D83B01"/>
                    </a:gs>
                    <a:gs pos="99000">
                      <a:srgbClr val="D83B01"/>
                    </a:gs>
                  </a:gsLst>
                  <a:lin ang="5400000" scaled="0"/>
                </a:gradFill>
              </a:rPr>
              <a:t>Configure Diagnostics</a:t>
            </a:r>
          </a:p>
          <a:p>
            <a:pPr marL="241300" lvl="1" indent="0">
              <a:buNone/>
            </a:pPr>
            <a:r>
              <a:rPr lang="en-US" sz="2000" dirty="0">
                <a:hlinkClick r:id="rId3"/>
              </a:rPr>
              <a:t>See monitor, diagnose and troubleshoot Microsoft Azure Storage</a:t>
            </a:r>
            <a:endParaRPr lang="en-US" sz="2000"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4"/>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7651547" y="1516062"/>
            <a:ext cx="4507500" cy="35814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6"/>
          <a:stretch>
            <a:fillRect/>
          </a:stretch>
        </p:blipFill>
        <p:spPr>
          <a:xfrm>
            <a:off x="8961437" y="81449"/>
            <a:ext cx="2895600" cy="6742957"/>
          </a:xfrm>
          <a:prstGeom prst="rect">
            <a:avLst/>
          </a:prstGeom>
        </p:spPr>
      </p:pic>
      <p:pic>
        <p:nvPicPr>
          <p:cNvPr id="7" name="Picture 6"/>
          <p:cNvPicPr>
            <a:picLocks noChangeAspect="1"/>
          </p:cNvPicPr>
          <p:nvPr/>
        </p:nvPicPr>
        <p:blipFill>
          <a:blip r:embed="rId7"/>
          <a:stretch>
            <a:fillRect/>
          </a:stretch>
        </p:blipFill>
        <p:spPr>
          <a:xfrm>
            <a:off x="8631035" y="1516062"/>
            <a:ext cx="2235402" cy="3633854"/>
          </a:xfrm>
          <a:prstGeom prst="rect">
            <a:avLst/>
          </a:prstGeom>
        </p:spPr>
      </p:pic>
    </p:spTree>
    <p:extLst>
      <p:ext uri="{BB962C8B-B14F-4D97-AF65-F5344CB8AC3E}">
        <p14:creationId xmlns:p14="http://schemas.microsoft.com/office/powerpoint/2010/main" val="50162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Implement Virtual Machines </a:t>
            </a:r>
            <a:r>
              <a:rPr lang="en-US" sz="3200" i="1" dirty="0"/>
              <a:t>– know these 5 things now</a:t>
            </a:r>
            <a:endParaRPr lang="en-US" sz="2800" i="1" dirty="0"/>
          </a:p>
        </p:txBody>
      </p:sp>
      <p:sp>
        <p:nvSpPr>
          <p:cNvPr id="3" name="Content Placeholder 2"/>
          <p:cNvSpPr>
            <a:spLocks noGrp="1"/>
          </p:cNvSpPr>
          <p:nvPr>
            <p:ph idx="4294967295"/>
          </p:nvPr>
        </p:nvSpPr>
        <p:spPr>
          <a:xfrm>
            <a:off x="530785" y="1230998"/>
            <a:ext cx="11633418" cy="5478423"/>
          </a:xfrm>
          <a:prstGeom prst="rect">
            <a:avLst/>
          </a:prstGeom>
        </p:spPr>
        <p:txBody>
          <a:bodyPr/>
          <a:lstStyle/>
          <a:p>
            <a:pPr marL="0" indent="0">
              <a:buNone/>
            </a:pPr>
            <a:r>
              <a:rPr lang="en-US" dirty="0">
                <a:gradFill>
                  <a:gsLst>
                    <a:gs pos="1250">
                      <a:srgbClr val="D83B01"/>
                    </a:gs>
                    <a:gs pos="99000">
                      <a:srgbClr val="D83B01"/>
                    </a:gs>
                  </a:gsLst>
                  <a:lin ang="5400000" scaled="0"/>
                </a:gradFill>
              </a:rPr>
              <a:t>3 Ways to Automate VM Management</a:t>
            </a:r>
          </a:p>
          <a:p>
            <a:pPr marL="241300" lvl="1" indent="0">
              <a:buNone/>
            </a:pPr>
            <a:r>
              <a:rPr lang="en-US" sz="2000" dirty="0">
                <a:solidFill>
                  <a:srgbClr val="0B4B25"/>
                </a:solidFill>
              </a:rPr>
              <a:t>PowerShell | Desired State Configuration | Extensions e.g. Custom, Puppet, Chef, Octopus</a:t>
            </a:r>
          </a:p>
          <a:p>
            <a:pPr marL="0" indent="0">
              <a:buNone/>
            </a:pPr>
            <a:r>
              <a:rPr lang="en-US" dirty="0">
                <a:gradFill>
                  <a:gsLst>
                    <a:gs pos="1250">
                      <a:srgbClr val="D83B01"/>
                    </a:gs>
                    <a:gs pos="99000">
                      <a:srgbClr val="D83B01"/>
                    </a:gs>
                  </a:gsLst>
                  <a:lin ang="5400000" scaled="0"/>
                </a:gradFill>
              </a:rPr>
              <a:t>Load Balancing Endpoints</a:t>
            </a:r>
          </a:p>
          <a:p>
            <a:pPr marL="241300" lvl="1" indent="0">
              <a:buNone/>
            </a:pPr>
            <a:r>
              <a:rPr lang="en-US" sz="2000" dirty="0">
                <a:solidFill>
                  <a:srgbClr val="0B4B25"/>
                </a:solidFill>
              </a:rPr>
              <a:t>1 Public 1 Private IP | w/in Cloud Service | Use for RDP, PS Remote, SSH</a:t>
            </a:r>
          </a:p>
          <a:p>
            <a:pPr marL="0" indent="0">
              <a:buNone/>
            </a:pPr>
            <a:r>
              <a:rPr lang="en-US" dirty="0">
                <a:gradFill>
                  <a:gsLst>
                    <a:gs pos="1250">
                      <a:srgbClr val="D83B01"/>
                    </a:gs>
                    <a:gs pos="99000">
                      <a:srgbClr val="D83B01"/>
                    </a:gs>
                  </a:gsLst>
                  <a:lin ang="5400000" scaled="0"/>
                </a:gradFill>
              </a:rPr>
              <a:t>Access Control Lists</a:t>
            </a:r>
          </a:p>
          <a:p>
            <a:pPr marL="241300" lvl="1" indent="0">
              <a:buNone/>
            </a:pPr>
            <a:r>
              <a:rPr lang="en-US" sz="2000" dirty="0">
                <a:solidFill>
                  <a:srgbClr val="0B4B25"/>
                </a:solidFill>
              </a:rPr>
              <a:t>Security Enhancement | Permit/Deny | Per Endpoint Only | By PowerShell or Mgt Portal </a:t>
            </a:r>
          </a:p>
          <a:p>
            <a:pPr marL="0" indent="0">
              <a:buNone/>
            </a:pPr>
            <a:r>
              <a:rPr lang="en-US" dirty="0">
                <a:gradFill>
                  <a:gsLst>
                    <a:gs pos="1250">
                      <a:srgbClr val="D83B01"/>
                    </a:gs>
                    <a:gs pos="99000">
                      <a:srgbClr val="D83B01"/>
                    </a:gs>
                  </a:gsLst>
                  <a:lin ang="5400000" scaled="0"/>
                </a:gradFill>
              </a:rPr>
              <a:t>Fault Domain | Update Domain</a:t>
            </a:r>
          </a:p>
          <a:p>
            <a:pPr marL="241300" lvl="1" indent="0">
              <a:buNone/>
            </a:pPr>
            <a:r>
              <a:rPr lang="en-US" sz="2000" dirty="0">
                <a:solidFill>
                  <a:srgbClr val="0B4B25"/>
                </a:solidFill>
              </a:rPr>
              <a:t>Protects against rack failure | OS Updates</a:t>
            </a:r>
          </a:p>
          <a:p>
            <a:pPr marL="0" indent="0">
              <a:buNone/>
            </a:pPr>
            <a:r>
              <a:rPr lang="en-US" dirty="0">
                <a:gradFill>
                  <a:gsLst>
                    <a:gs pos="1250">
                      <a:srgbClr val="D83B01"/>
                    </a:gs>
                    <a:gs pos="99000">
                      <a:srgbClr val="D83B01"/>
                    </a:gs>
                  </a:gsLst>
                  <a:lin ang="5400000" scaled="0"/>
                </a:gradFill>
              </a:rPr>
              <a:t>Geo-Replication Options</a:t>
            </a:r>
          </a:p>
          <a:p>
            <a:pPr marL="241300" lvl="1" indent="0">
              <a:buNone/>
            </a:pPr>
            <a:r>
              <a:rPr lang="en-US" sz="2000" dirty="0">
                <a:solidFill>
                  <a:srgbClr val="0B4B25"/>
                </a:solidFill>
              </a:rPr>
              <a:t>LRS (Single Region) | ZRS (Across 2-3 facilities within or across 2 regions) | GRS  (3x’s in 2 regions)</a:t>
            </a:r>
          </a:p>
          <a:p>
            <a:pPr marL="241300" lvl="1" indent="0">
              <a:buNone/>
            </a:pPr>
            <a:endParaRPr lang="en-US" sz="2000" dirty="0"/>
          </a:p>
        </p:txBody>
      </p:sp>
      <p:pic>
        <p:nvPicPr>
          <p:cNvPr id="5" name="Picture 4"/>
          <p:cNvPicPr>
            <a:picLocks noChangeAspect="1"/>
          </p:cNvPicPr>
          <p:nvPr/>
        </p:nvPicPr>
        <p:blipFill>
          <a:blip r:embed="rId3"/>
          <a:stretch>
            <a:fillRect/>
          </a:stretch>
        </p:blipFill>
        <p:spPr>
          <a:xfrm>
            <a:off x="122237" y="6545262"/>
            <a:ext cx="2667000" cy="279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1753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3176254"/>
          </a:xfrm>
        </p:spPr>
        <p:txBody>
          <a:bodyPr/>
          <a:lstStyle/>
          <a:p>
            <a:pPr marL="0" indent="0">
              <a:buNone/>
            </a:pPr>
            <a:r>
              <a:rPr lang="en-US" dirty="0">
                <a:gradFill>
                  <a:gsLst>
                    <a:gs pos="1250">
                      <a:srgbClr val="D83B01"/>
                    </a:gs>
                    <a:gs pos="99000">
                      <a:srgbClr val="D83B01"/>
                    </a:gs>
                  </a:gsLst>
                  <a:lin ang="5400000" scaled="0"/>
                </a:gradFill>
              </a:rPr>
              <a:t>Configure</a:t>
            </a:r>
          </a:p>
          <a:p>
            <a:pPr marL="0" indent="0">
              <a:buNone/>
            </a:pPr>
            <a:r>
              <a:rPr lang="en-US" dirty="0">
                <a:gradFill>
                  <a:gsLst>
                    <a:gs pos="1250">
                      <a:srgbClr val="D83B01"/>
                    </a:gs>
                    <a:gs pos="99000">
                      <a:srgbClr val="D83B01"/>
                    </a:gs>
                  </a:gsLst>
                  <a:lin ang="5400000" scaled="0"/>
                </a:gradFill>
              </a:rPr>
              <a:t>Deploy  Manage</a:t>
            </a:r>
          </a:p>
          <a:p>
            <a:pPr marL="0" indent="0">
              <a:buNone/>
            </a:pPr>
            <a:r>
              <a:rPr lang="en-US" dirty="0">
                <a:gradFill>
                  <a:gsLst>
                    <a:gs pos="1250">
                      <a:srgbClr val="D83B01"/>
                    </a:gs>
                    <a:gs pos="99000">
                      <a:srgbClr val="D83B01"/>
                    </a:gs>
                  </a:gsLst>
                  <a:lin ang="5400000" scaled="0"/>
                </a:gradFill>
              </a:rPr>
              <a:t>Monitor</a:t>
            </a:r>
          </a:p>
          <a:p>
            <a:pPr marL="0" indent="0">
              <a:buNone/>
            </a:pPr>
            <a:endParaRPr lang="en-US" dirty="0"/>
          </a:p>
          <a:p>
            <a:pPr marL="0" indent="0">
              <a:buNone/>
            </a:pPr>
            <a:r>
              <a:rPr lang="en-US" sz="2400" dirty="0">
                <a:hlinkClick r:id="rId3"/>
              </a:rPr>
              <a:t>aka.ms/Azure/</a:t>
            </a:r>
            <a:r>
              <a:rPr lang="en-US" sz="2400" dirty="0" err="1">
                <a:hlinkClick r:id="rId3"/>
              </a:rPr>
              <a:t>CloudServices</a:t>
            </a:r>
            <a:r>
              <a:rPr lang="en-US" sz="2400" dirty="0"/>
              <a:t> </a:t>
            </a:r>
          </a:p>
        </p:txBody>
      </p:sp>
      <p:sp>
        <p:nvSpPr>
          <p:cNvPr id="17" name="Title 16"/>
          <p:cNvSpPr>
            <a:spLocks noGrp="1"/>
          </p:cNvSpPr>
          <p:nvPr>
            <p:ph type="title"/>
          </p:nvPr>
        </p:nvSpPr>
        <p:spPr/>
        <p:txBody>
          <a:bodyPr/>
          <a:lstStyle/>
          <a:p>
            <a:r>
              <a:rPr lang="en-US" dirty="0"/>
              <a:t>Implement Cloud Services</a:t>
            </a:r>
          </a:p>
        </p:txBody>
      </p:sp>
      <p:pic>
        <p:nvPicPr>
          <p:cNvPr id="2" name="Picture 1"/>
          <p:cNvPicPr>
            <a:picLocks noChangeAspect="1"/>
          </p:cNvPicPr>
          <p:nvPr/>
        </p:nvPicPr>
        <p:blipFill>
          <a:blip r:embed="rId4"/>
          <a:stretch>
            <a:fillRect/>
          </a:stretch>
        </p:blipFill>
        <p:spPr>
          <a:xfrm>
            <a:off x="4480896" y="1394164"/>
            <a:ext cx="7551823" cy="48250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62738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cloud services and roles</a:t>
            </a:r>
          </a:p>
        </p:txBody>
      </p:sp>
      <p:sp>
        <p:nvSpPr>
          <p:cNvPr id="3" name="Content Placeholder 2"/>
          <p:cNvSpPr>
            <a:spLocks noGrp="1"/>
          </p:cNvSpPr>
          <p:nvPr>
            <p:ph idx="4294967295"/>
          </p:nvPr>
        </p:nvSpPr>
        <p:spPr>
          <a:xfrm>
            <a:off x="530785" y="1230998"/>
            <a:ext cx="11633418" cy="3447098"/>
          </a:xfrm>
          <a:prstGeom prst="rect">
            <a:avLst/>
          </a:prstGeom>
        </p:spPr>
        <p:txBody>
          <a:bodyPr/>
          <a:lstStyle/>
          <a:p>
            <a:pPr marL="0" indent="0">
              <a:buNone/>
            </a:pPr>
            <a:r>
              <a:rPr lang="en-US" dirty="0">
                <a:gradFill>
                  <a:gsLst>
                    <a:gs pos="1250">
                      <a:srgbClr val="D83B01"/>
                    </a:gs>
                    <a:gs pos="99000">
                      <a:srgbClr val="D83B01"/>
                    </a:gs>
                  </a:gsLst>
                  <a:lin ang="5400000" scaled="0"/>
                </a:gradFill>
              </a:rPr>
              <a:t>Instance Count and Size</a:t>
            </a:r>
          </a:p>
          <a:p>
            <a:pPr marL="241300" lvl="1" indent="0">
              <a:buNone/>
            </a:pPr>
            <a:r>
              <a:rPr lang="en-US" sz="2000" dirty="0"/>
              <a:t>Size Determines cores &amp; memory</a:t>
            </a:r>
          </a:p>
          <a:p>
            <a:pPr marL="241300" lvl="1" indent="0">
              <a:buNone/>
            </a:pPr>
            <a:endParaRPr lang="en-US" sz="2000" dirty="0"/>
          </a:p>
          <a:p>
            <a:pPr marL="241300" lvl="1" indent="0">
              <a:buNone/>
            </a:pPr>
            <a:endParaRPr lang="en-US" sz="2000" dirty="0"/>
          </a:p>
          <a:p>
            <a:pPr marL="0" indent="0">
              <a:buNone/>
            </a:pPr>
            <a:r>
              <a:rPr lang="en-US" dirty="0">
                <a:gradFill>
                  <a:gsLst>
                    <a:gs pos="1250">
                      <a:srgbClr val="D83B01"/>
                    </a:gs>
                    <a:gs pos="99000">
                      <a:srgbClr val="D83B01"/>
                    </a:gs>
                  </a:gsLst>
                  <a:lin ang="5400000" scaled="0"/>
                </a:gradFill>
              </a:rPr>
              <a:t>OS Ver and Family</a:t>
            </a:r>
          </a:p>
          <a:p>
            <a:pPr marL="241300" lvl="1" indent="0">
              <a:buNone/>
            </a:pPr>
            <a:r>
              <a:rPr lang="en-US" sz="2000" dirty="0">
                <a:solidFill>
                  <a:schemeClr val="tx1">
                    <a:lumMod val="50000"/>
                  </a:schemeClr>
                </a:solidFill>
              </a:rPr>
              <a:t>Windows or Linux</a:t>
            </a:r>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523037" y="1446172"/>
            <a:ext cx="5454941" cy="2057400"/>
          </a:xfrm>
          <a:prstGeom prst="rect">
            <a:avLst/>
          </a:prstGeom>
        </p:spPr>
      </p:pic>
      <p:sp>
        <p:nvSpPr>
          <p:cNvPr id="6" name="Rectangle 5"/>
          <p:cNvSpPr/>
          <p:nvPr/>
        </p:nvSpPr>
        <p:spPr>
          <a:xfrm>
            <a:off x="808037" y="4401235"/>
            <a:ext cx="8534400" cy="163121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B4B25"/>
                </a:solidFill>
                <a:effectLst/>
                <a:uLnTx/>
                <a:uFillTx/>
                <a:latin typeface="Segoe UI"/>
                <a:ea typeface="+mn-ea"/>
                <a:cs typeface="+mn-cs"/>
              </a:rPr>
              <a:t>2 types of roles: </a:t>
            </a:r>
            <a:r>
              <a:rPr kumimoji="0" lang="en-US" sz="2000" b="0" i="1" u="none" strike="noStrike" kern="1200" cap="none" spc="0" normalizeH="0" baseline="0" noProof="0" dirty="0">
                <a:ln>
                  <a:noFill/>
                </a:ln>
                <a:solidFill>
                  <a:srgbClr val="0B4B25"/>
                </a:solidFill>
                <a:effectLst/>
                <a:uLnTx/>
                <a:uFillTx/>
                <a:latin typeface="Segoe UI"/>
                <a:ea typeface="+mn-ea"/>
                <a:cs typeface="+mn-cs"/>
              </a:rPr>
              <a:t>by default Azure spins up 1 VM per…</a:t>
            </a:r>
            <a:endParaRPr kumimoji="0" lang="en-US" sz="2000" b="1" i="0" u="none" strike="noStrike" kern="1200" cap="none" spc="0" normalizeH="0" baseline="0" noProof="0" dirty="0">
              <a:ln>
                <a:noFill/>
              </a:ln>
              <a:solidFill>
                <a:srgbClr val="0B4B25"/>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B4B25"/>
                </a:solidFill>
                <a:effectLst/>
                <a:uLnTx/>
                <a:uFillTx/>
                <a:latin typeface="Segoe UI"/>
                <a:ea typeface="+mn-ea"/>
                <a:cs typeface="+mn-cs"/>
              </a:rPr>
              <a:t>web role: </a:t>
            </a:r>
            <a:r>
              <a:rPr kumimoji="0" lang="en-US" sz="2000" b="0" i="0" u="none" strike="noStrike" kern="1200" cap="none" spc="0" normalizeH="0" baseline="0" noProof="0" dirty="0">
                <a:ln>
                  <a:noFill/>
                </a:ln>
                <a:solidFill>
                  <a:srgbClr val="0B4B25"/>
                </a:solidFill>
                <a:effectLst/>
                <a:uLnTx/>
                <a:uFillTx/>
                <a:latin typeface="Segoe UI"/>
                <a:ea typeface="+mn-ea"/>
                <a:cs typeface="+mn-cs"/>
              </a:rPr>
              <a:t>dedicated IIS for hosting front-end web applications </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B4B25"/>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B4B25"/>
                </a:solidFill>
                <a:effectLst/>
                <a:uLnTx/>
                <a:uFillTx/>
                <a:latin typeface="Segoe UI"/>
                <a:ea typeface="+mn-ea"/>
                <a:cs typeface="+mn-cs"/>
              </a:rPr>
              <a:t>worker role:</a:t>
            </a:r>
            <a:r>
              <a:rPr kumimoji="0" lang="en-US" sz="2000" b="0" i="0" u="none" strike="noStrike" kern="1200" cap="none" spc="0" normalizeH="0" baseline="0" noProof="0" dirty="0">
                <a:ln>
                  <a:noFill/>
                </a:ln>
                <a:solidFill>
                  <a:srgbClr val="0B4B25"/>
                </a:solidFill>
                <a:effectLst/>
                <a:uLnTx/>
                <a:uFillTx/>
                <a:latin typeface="Segoe UI"/>
                <a:ea typeface="+mn-ea"/>
                <a:cs typeface="+mn-cs"/>
              </a:rPr>
              <a:t> Applications can run asynchronous, long-running or perpetual tasks independent of user interaction or input.</a:t>
            </a:r>
          </a:p>
        </p:txBody>
      </p:sp>
    </p:spTree>
    <p:extLst>
      <p:ext uri="{BB962C8B-B14F-4D97-AF65-F5344CB8AC3E}">
        <p14:creationId xmlns:p14="http://schemas.microsoft.com/office/powerpoint/2010/main" val="17061533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cloud services and roles</a:t>
            </a:r>
          </a:p>
        </p:txBody>
      </p:sp>
      <p:sp>
        <p:nvSpPr>
          <p:cNvPr id="3" name="Content Placeholder 2"/>
          <p:cNvSpPr>
            <a:spLocks noGrp="1"/>
          </p:cNvSpPr>
          <p:nvPr>
            <p:ph idx="4294967295"/>
          </p:nvPr>
        </p:nvSpPr>
        <p:spPr>
          <a:xfrm>
            <a:off x="530785" y="1230998"/>
            <a:ext cx="7516232" cy="7109639"/>
          </a:xfrm>
          <a:prstGeom prst="rect">
            <a:avLst/>
          </a:prstGeom>
        </p:spPr>
        <p:txBody>
          <a:bodyPr/>
          <a:lstStyle/>
          <a:p>
            <a:pPr marL="0" indent="0">
              <a:buNone/>
            </a:pPr>
            <a:r>
              <a:rPr lang="en-US" dirty="0">
                <a:gradFill>
                  <a:gsLst>
                    <a:gs pos="1250">
                      <a:srgbClr val="D83B01"/>
                    </a:gs>
                    <a:gs pos="99000">
                      <a:srgbClr val="D83B01"/>
                    </a:gs>
                  </a:gsLst>
                  <a:lin ang="5400000" scaled="0"/>
                </a:gradFill>
              </a:rPr>
              <a:t>Configure Multiple WebApps</a:t>
            </a:r>
          </a:p>
          <a:p>
            <a:pPr marL="0" lvl="1" indent="0">
              <a:buNone/>
            </a:pPr>
            <a:endParaRPr lang="en-US" sz="4000" dirty="0">
              <a:gradFill>
                <a:gsLst>
                  <a:gs pos="1250">
                    <a:srgbClr val="D83B01"/>
                  </a:gs>
                  <a:gs pos="99000">
                    <a:srgbClr val="D83B01"/>
                  </a:gs>
                </a:gsLst>
                <a:lin ang="5400000" scaled="0"/>
              </a:gradFill>
              <a:latin typeface="+mj-lt"/>
            </a:endParaRPr>
          </a:p>
          <a:p>
            <a:pPr marL="0" indent="0">
              <a:buNone/>
            </a:pPr>
            <a:r>
              <a:rPr lang="en-US" dirty="0">
                <a:gradFill>
                  <a:gsLst>
                    <a:gs pos="1250">
                      <a:srgbClr val="D83B01"/>
                    </a:gs>
                    <a:gs pos="99000">
                      <a:srgbClr val="D83B01"/>
                    </a:gs>
                  </a:gsLst>
                  <a:lin ang="5400000" scaled="0"/>
                </a:gradFill>
              </a:rPr>
              <a:t>Configure Custom Domains</a:t>
            </a:r>
          </a:p>
          <a:p>
            <a:r>
              <a:rPr lang="en-US" sz="2000" dirty="0">
                <a:solidFill>
                  <a:schemeClr val="tx1"/>
                </a:solidFill>
              </a:rPr>
              <a:t>Create CNAME at Registrar </a:t>
            </a:r>
          </a:p>
          <a:p>
            <a:r>
              <a:rPr lang="en-US" sz="2000" dirty="0">
                <a:solidFill>
                  <a:schemeClr val="tx1"/>
                </a:solidFill>
              </a:rPr>
              <a:t>map new name to </a:t>
            </a:r>
            <a:r>
              <a:rPr lang="en-US" sz="2000" i="1" dirty="0">
                <a:solidFill>
                  <a:schemeClr val="tx1"/>
                </a:solidFill>
              </a:rPr>
              <a:t>app</a:t>
            </a:r>
            <a:r>
              <a:rPr lang="en-US" sz="2000" dirty="0">
                <a:solidFill>
                  <a:schemeClr val="tx1"/>
                </a:solidFill>
              </a:rPr>
              <a:t>.cloudapp.net</a:t>
            </a:r>
          </a:p>
          <a:p>
            <a:endParaRPr lang="en-US" sz="2000" dirty="0">
              <a:solidFill>
                <a:schemeClr val="tx1"/>
              </a:solidFill>
            </a:endParaRPr>
          </a:p>
          <a:p>
            <a:pPr marL="0" indent="0">
              <a:buNone/>
            </a:pPr>
            <a:r>
              <a:rPr lang="en-US" dirty="0">
                <a:gradFill>
                  <a:gsLst>
                    <a:gs pos="1250">
                      <a:srgbClr val="D83B01"/>
                    </a:gs>
                    <a:gs pos="99000">
                      <a:srgbClr val="D83B01"/>
                    </a:gs>
                  </a:gsLst>
                  <a:lin ang="5400000" scaled="0"/>
                </a:gradFill>
              </a:rPr>
              <a:t>Auto-Scale</a:t>
            </a:r>
          </a:p>
          <a:p>
            <a:r>
              <a:rPr lang="en-US" sz="2000" dirty="0">
                <a:solidFill>
                  <a:schemeClr val="tx1"/>
                </a:solidFill>
              </a:rPr>
              <a:t>Manual or Automatic</a:t>
            </a:r>
          </a:p>
          <a:p>
            <a:r>
              <a:rPr lang="en-US" sz="2000" dirty="0">
                <a:solidFill>
                  <a:schemeClr val="tx1"/>
                </a:solidFill>
              </a:rPr>
              <a:t>By CPU, disk or network load</a:t>
            </a:r>
          </a:p>
          <a:p>
            <a:r>
              <a:rPr lang="en-US" sz="2000" dirty="0">
                <a:solidFill>
                  <a:schemeClr val="tx1"/>
                </a:solidFill>
              </a:rPr>
              <a:t>Also based on message queue or metric of some other resource in subscription </a:t>
            </a:r>
          </a:p>
          <a:p>
            <a:endParaRPr lang="en-US" sz="2000" dirty="0">
              <a:solidFill>
                <a:schemeClr val="tx1"/>
              </a:solidFill>
            </a:endParaRPr>
          </a:p>
          <a:p>
            <a:endParaRPr lang="en-US" sz="2000" dirty="0">
              <a:solidFill>
                <a:schemeClr val="tx1"/>
              </a:solidFill>
            </a:endParaRPr>
          </a:p>
          <a:p>
            <a:pPr marL="241300" lvl="1" indent="0">
              <a:buNone/>
            </a:pPr>
            <a:endParaRPr lang="en-US" sz="2000" dirty="0"/>
          </a:p>
          <a:p>
            <a:pPr marL="241300" lvl="1" indent="0">
              <a:buNone/>
            </a:pPr>
            <a:endParaRPr lang="en-US" sz="2000" b="1"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04831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Deploy and manage cloud services</a:t>
            </a:r>
          </a:p>
        </p:txBody>
      </p:sp>
      <p:sp>
        <p:nvSpPr>
          <p:cNvPr id="3" name="Content Placeholder 2"/>
          <p:cNvSpPr>
            <a:spLocks noGrp="1"/>
          </p:cNvSpPr>
          <p:nvPr>
            <p:ph idx="4294967295"/>
          </p:nvPr>
        </p:nvSpPr>
        <p:spPr>
          <a:xfrm>
            <a:off x="530785" y="1230998"/>
            <a:ext cx="11633418" cy="3046988"/>
          </a:xfrm>
          <a:prstGeom prst="rect">
            <a:avLst/>
          </a:prstGeom>
        </p:spPr>
        <p:txBody>
          <a:bodyPr/>
          <a:lstStyle/>
          <a:p>
            <a:pPr marL="0" indent="0">
              <a:buNone/>
            </a:pPr>
            <a:r>
              <a:rPr lang="en-US" dirty="0">
                <a:gradFill>
                  <a:gsLst>
                    <a:gs pos="1250">
                      <a:srgbClr val="D83B01"/>
                    </a:gs>
                    <a:gs pos="99000">
                      <a:srgbClr val="D83B01"/>
                    </a:gs>
                  </a:gsLst>
                  <a:lin ang="5400000" scaled="0"/>
                </a:gradFill>
              </a:rPr>
              <a:t>Before you begin….</a:t>
            </a:r>
          </a:p>
          <a:p>
            <a:pPr marL="457200" indent="-457200">
              <a:buFont typeface="+mj-lt"/>
              <a:buAutoNum type="arabicPeriod"/>
            </a:pPr>
            <a:endParaRPr lang="en-US" sz="2000" dirty="0">
              <a:solidFill>
                <a:srgbClr val="00FF00"/>
              </a:solidFill>
              <a:latin typeface="+mn-lt"/>
            </a:endParaRPr>
          </a:p>
          <a:p>
            <a:pPr marL="457200" indent="-457200">
              <a:buFont typeface="+mj-lt"/>
              <a:buAutoNum type="arabicPeriod"/>
            </a:pPr>
            <a:r>
              <a:rPr lang="en-US" sz="2000" dirty="0">
                <a:solidFill>
                  <a:schemeClr val="tx1"/>
                </a:solidFill>
                <a:latin typeface="+mn-lt"/>
              </a:rPr>
              <a:t>Install </a:t>
            </a:r>
            <a:r>
              <a:rPr lang="en-US" sz="2000" dirty="0">
                <a:solidFill>
                  <a:srgbClr val="00BCF2"/>
                </a:solidFill>
                <a:latin typeface="+mn-lt"/>
              </a:rPr>
              <a:t>Azure SDK, </a:t>
            </a:r>
            <a:r>
              <a:rPr lang="en-US" sz="2000" dirty="0">
                <a:solidFill>
                  <a:schemeClr val="tx1"/>
                </a:solidFill>
                <a:latin typeface="+mn-lt"/>
              </a:rPr>
              <a:t>then download the SDK for the language to develop your code. </a:t>
            </a:r>
          </a:p>
          <a:p>
            <a:pPr marL="457200" indent="-457200">
              <a:buFont typeface="+mj-lt"/>
              <a:buAutoNum type="arabicPeriod"/>
            </a:pPr>
            <a:endParaRPr lang="en-US" sz="2000" dirty="0">
              <a:solidFill>
                <a:schemeClr val="tx1"/>
              </a:solidFill>
              <a:latin typeface="+mn-lt"/>
            </a:endParaRPr>
          </a:p>
          <a:p>
            <a:pPr marL="457200" indent="-457200">
              <a:buFont typeface="+mj-lt"/>
              <a:buAutoNum type="arabicPeriod"/>
            </a:pPr>
            <a:r>
              <a:rPr lang="en-US" sz="2000" dirty="0">
                <a:solidFill>
                  <a:schemeClr val="tx1"/>
                </a:solidFill>
                <a:latin typeface="+mn-lt"/>
              </a:rPr>
              <a:t>If any role instances require a certificate, create the certificates. Cloud services require a</a:t>
            </a:r>
            <a:r>
              <a:rPr lang="en-US" sz="2000" dirty="0">
                <a:solidFill>
                  <a:srgbClr val="00BCF2"/>
                </a:solidFill>
                <a:latin typeface="+mn-lt"/>
              </a:rPr>
              <a:t> .pfx </a:t>
            </a:r>
            <a:r>
              <a:rPr lang="en-US" sz="2000" dirty="0">
                <a:solidFill>
                  <a:schemeClr val="tx1"/>
                </a:solidFill>
                <a:latin typeface="+mn-lt"/>
              </a:rPr>
              <a:t>file </a:t>
            </a:r>
            <a:r>
              <a:rPr lang="en-US" sz="2000" dirty="0">
                <a:solidFill>
                  <a:srgbClr val="00BCF2"/>
                </a:solidFill>
                <a:latin typeface="+mn-lt"/>
              </a:rPr>
              <a:t>with a private key. </a:t>
            </a:r>
            <a:r>
              <a:rPr lang="en-US" sz="2000" dirty="0">
                <a:solidFill>
                  <a:schemeClr val="tx1"/>
                </a:solidFill>
                <a:latin typeface="+mn-lt"/>
              </a:rPr>
              <a:t>Upload to Azure as you create and deploy the cloud service</a:t>
            </a:r>
          </a:p>
          <a:p>
            <a:pPr marL="457200" indent="-457200">
              <a:buFont typeface="+mj-lt"/>
              <a:buAutoNum type="arabicPeriod"/>
            </a:pPr>
            <a:endParaRPr lang="en-US" sz="2000" dirty="0">
              <a:solidFill>
                <a:schemeClr val="tx1"/>
              </a:solidFill>
              <a:latin typeface="+mn-lt"/>
            </a:endParaRPr>
          </a:p>
          <a:p>
            <a:pPr marL="457200" indent="-457200">
              <a:buFont typeface="+mj-lt"/>
              <a:buAutoNum type="arabicPeriod"/>
            </a:pPr>
            <a:endParaRPr lang="en-US" sz="2000" dirty="0">
              <a:solidFill>
                <a:srgbClr val="00FF00"/>
              </a:solidFill>
              <a:latin typeface="+mn-lt"/>
            </a:endParaRPr>
          </a:p>
        </p:txBody>
      </p:sp>
      <p:pic>
        <p:nvPicPr>
          <p:cNvPr id="4" name="Picture 3"/>
          <p:cNvPicPr>
            <a:picLocks noChangeAspect="1"/>
          </p:cNvPicPr>
          <p:nvPr/>
        </p:nvPicPr>
        <p:blipFill>
          <a:blip r:embed="rId3"/>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7835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53" y="320504"/>
            <a:ext cx="11889564" cy="917575"/>
          </a:xfrm>
        </p:spPr>
        <p:txBody>
          <a:bodyPr/>
          <a:lstStyle/>
          <a:p>
            <a:r>
              <a:rPr lang="en-US" sz="4800" dirty="0"/>
              <a:t>Study Resources, Tools and Testing</a:t>
            </a:r>
          </a:p>
        </p:txBody>
      </p:sp>
      <p:sp>
        <p:nvSpPr>
          <p:cNvPr id="3" name="Text Placeholder 2"/>
          <p:cNvSpPr>
            <a:spLocks noGrp="1"/>
          </p:cNvSpPr>
          <p:nvPr>
            <p:ph type="body" sz="quarter" idx="10"/>
          </p:nvPr>
        </p:nvSpPr>
        <p:spPr>
          <a:xfrm>
            <a:off x="274639" y="1212849"/>
            <a:ext cx="5943598" cy="4801314"/>
          </a:xfrm>
        </p:spPr>
        <p:txBody>
          <a:bodyPr/>
          <a:lstStyle/>
          <a:p>
            <a:pPr marL="0" indent="0">
              <a:spcBef>
                <a:spcPct val="20000"/>
              </a:spcBef>
              <a:buClrTx/>
              <a:buNone/>
            </a:pPr>
            <a:r>
              <a:rPr lang="en-US" sz="4000" dirty="0">
                <a:gradFill>
                  <a:gsLst>
                    <a:gs pos="1250">
                      <a:srgbClr val="D83B01"/>
                    </a:gs>
                    <a:gs pos="99000">
                      <a:srgbClr val="D83B01"/>
                    </a:gs>
                  </a:gsLst>
                  <a:lin ang="5400000" scaled="0"/>
                </a:gradFill>
              </a:rPr>
              <a:t>Study Resources</a:t>
            </a:r>
          </a:p>
          <a:p>
            <a:pPr lvl="1"/>
            <a:r>
              <a:rPr lang="en-US" sz="2000" dirty="0">
                <a:solidFill>
                  <a:schemeClr val="tx1"/>
                </a:solidFill>
              </a:rPr>
              <a:t>This</a:t>
            </a:r>
            <a:r>
              <a:rPr lang="en-US" sz="2000" dirty="0">
                <a:solidFill>
                  <a:srgbClr val="00FF00"/>
                </a:solidFill>
              </a:rPr>
              <a:t> </a:t>
            </a:r>
            <a:r>
              <a:rPr lang="en-US" sz="2000" dirty="0">
                <a:solidFill>
                  <a:srgbClr val="00B0F0"/>
                </a:solidFill>
              </a:rPr>
              <a:t>slide deck </a:t>
            </a:r>
            <a:r>
              <a:rPr lang="en-US" sz="2000" dirty="0">
                <a:solidFill>
                  <a:schemeClr val="tx1"/>
                </a:solidFill>
              </a:rPr>
              <a:t>– great study guide</a:t>
            </a:r>
          </a:p>
          <a:p>
            <a:pPr lvl="2"/>
            <a:r>
              <a:rPr lang="en-US" dirty="0">
                <a:solidFill>
                  <a:schemeClr val="tx1"/>
                </a:solidFill>
              </a:rPr>
              <a:t>5 Things to know at the end of each section</a:t>
            </a:r>
          </a:p>
          <a:p>
            <a:pPr lvl="2"/>
            <a:r>
              <a:rPr lang="en-US" dirty="0">
                <a:solidFill>
                  <a:schemeClr val="tx1"/>
                </a:solidFill>
              </a:rPr>
              <a:t>Embedded </a:t>
            </a:r>
            <a:r>
              <a:rPr lang="en-US" dirty="0">
                <a:solidFill>
                  <a:srgbClr val="00B0F0"/>
                </a:solidFill>
              </a:rPr>
              <a:t>links</a:t>
            </a:r>
            <a:r>
              <a:rPr lang="en-US" dirty="0">
                <a:solidFill>
                  <a:srgbClr val="00FF00"/>
                </a:solidFill>
              </a:rPr>
              <a:t> </a:t>
            </a:r>
            <a:r>
              <a:rPr lang="en-US" dirty="0">
                <a:solidFill>
                  <a:schemeClr val="tx1"/>
                </a:solidFill>
              </a:rPr>
              <a:t>for additional info / section</a:t>
            </a:r>
          </a:p>
          <a:p>
            <a:pPr lvl="1"/>
            <a:r>
              <a:rPr lang="en-US" sz="2000" dirty="0">
                <a:solidFill>
                  <a:schemeClr val="tx1"/>
                </a:solidFill>
              </a:rPr>
              <a:t>The MS Press </a:t>
            </a:r>
            <a:r>
              <a:rPr lang="en-US" sz="2000" dirty="0">
                <a:solidFill>
                  <a:srgbClr val="00FF00"/>
                </a:solidFill>
                <a:hlinkClick r:id="rId3"/>
              </a:rPr>
              <a:t>Study Guide </a:t>
            </a:r>
            <a:r>
              <a:rPr lang="en-US" sz="2000" dirty="0">
                <a:solidFill>
                  <a:schemeClr val="tx1"/>
                </a:solidFill>
              </a:rPr>
              <a:t>for 70-533</a:t>
            </a:r>
          </a:p>
          <a:p>
            <a:pPr lvl="1"/>
            <a:r>
              <a:rPr lang="en-US" sz="2000" dirty="0">
                <a:solidFill>
                  <a:srgbClr val="FFFFFF"/>
                </a:solidFill>
                <a:hlinkClick r:id="rId4"/>
              </a:rPr>
              <a:t>Azure Documentation</a:t>
            </a:r>
            <a:endParaRPr lang="en-US" sz="2000" dirty="0">
              <a:solidFill>
                <a:srgbClr val="FFFFFF"/>
              </a:solidFill>
            </a:endParaRPr>
          </a:p>
          <a:p>
            <a:pPr marL="297971" lvl="1" indent="0">
              <a:buNone/>
            </a:pPr>
            <a:r>
              <a:rPr lang="en-US" sz="2000" dirty="0">
                <a:solidFill>
                  <a:srgbClr val="FFFFFF"/>
                </a:solidFill>
              </a:rPr>
              <a:t>– </a:t>
            </a:r>
            <a:r>
              <a:rPr lang="en-US" sz="1600" i="1" dirty="0">
                <a:solidFill>
                  <a:srgbClr val="FFFFFF"/>
                </a:solidFill>
              </a:rPr>
              <a:t>Microsoft Azure</a:t>
            </a:r>
            <a:endParaRPr lang="en-US" sz="2000" dirty="0">
              <a:solidFill>
                <a:srgbClr val="00FF00"/>
              </a:solidFill>
            </a:endParaRPr>
          </a:p>
          <a:p>
            <a:pPr marL="0" indent="0">
              <a:spcBef>
                <a:spcPct val="20000"/>
              </a:spcBef>
              <a:buClrTx/>
              <a:buNone/>
            </a:pPr>
            <a:r>
              <a:rPr lang="en-US" sz="4000" dirty="0">
                <a:gradFill>
                  <a:gsLst>
                    <a:gs pos="1250">
                      <a:srgbClr val="D83B01"/>
                    </a:gs>
                    <a:gs pos="99000">
                      <a:srgbClr val="D83B01"/>
                    </a:gs>
                  </a:gsLst>
                  <a:lin ang="5400000" scaled="0"/>
                </a:gradFill>
              </a:rPr>
              <a:t>Go do it</a:t>
            </a:r>
          </a:p>
          <a:p>
            <a:pPr lvl="1"/>
            <a:r>
              <a:rPr lang="en-US" sz="2000" dirty="0">
                <a:solidFill>
                  <a:schemeClr val="tx1"/>
                </a:solidFill>
              </a:rPr>
              <a:t>Azure Subscription (</a:t>
            </a:r>
            <a:r>
              <a:rPr lang="en-US" sz="2000" dirty="0">
                <a:solidFill>
                  <a:srgbClr val="00B0F0"/>
                </a:solidFill>
              </a:rPr>
              <a:t>MSDN</a:t>
            </a:r>
            <a:r>
              <a:rPr lang="en-US" sz="2000" dirty="0">
                <a:solidFill>
                  <a:schemeClr val="tx1"/>
                </a:solidFill>
              </a:rPr>
              <a:t>, etc.)</a:t>
            </a:r>
          </a:p>
          <a:p>
            <a:pPr lvl="1"/>
            <a:r>
              <a:rPr lang="en-US" sz="2000" dirty="0">
                <a:solidFill>
                  <a:schemeClr val="tx1"/>
                </a:solidFill>
              </a:rPr>
              <a:t>Azure</a:t>
            </a:r>
            <a:r>
              <a:rPr lang="en-US" sz="2000" dirty="0">
                <a:solidFill>
                  <a:srgbClr val="00FF00"/>
                </a:solidFill>
              </a:rPr>
              <a:t> </a:t>
            </a:r>
            <a:r>
              <a:rPr lang="en-US" sz="2000" dirty="0">
                <a:solidFill>
                  <a:srgbClr val="00FF00"/>
                </a:solidFill>
                <a:hlinkClick r:id="rId5"/>
              </a:rPr>
              <a:t>PowerShell</a:t>
            </a:r>
            <a:endParaRPr lang="en-US" sz="2000" dirty="0">
              <a:solidFill>
                <a:srgbClr val="00FF00"/>
              </a:solidFill>
            </a:endParaRPr>
          </a:p>
          <a:p>
            <a:pPr lvl="1"/>
            <a:r>
              <a:rPr lang="en-US" sz="2000" dirty="0">
                <a:solidFill>
                  <a:schemeClr val="tx1"/>
                </a:solidFill>
              </a:rPr>
              <a:t>Azure</a:t>
            </a:r>
            <a:r>
              <a:rPr lang="en-US" sz="2000" dirty="0">
                <a:solidFill>
                  <a:srgbClr val="00FF00"/>
                </a:solidFill>
              </a:rPr>
              <a:t> </a:t>
            </a:r>
            <a:r>
              <a:rPr lang="en-US" sz="2000" dirty="0">
                <a:solidFill>
                  <a:srgbClr val="00FF00"/>
                </a:solidFill>
                <a:hlinkClick r:id="rId5"/>
              </a:rPr>
              <a:t>CLI</a:t>
            </a:r>
            <a:endParaRPr lang="en-US" sz="2000" dirty="0">
              <a:solidFill>
                <a:srgbClr val="00FF00"/>
              </a:solidFill>
            </a:endParaRPr>
          </a:p>
          <a:p>
            <a:pPr marL="531166" lvl="2" indent="0">
              <a:buNone/>
            </a:pPr>
            <a:r>
              <a:rPr lang="en-US" dirty="0">
                <a:solidFill>
                  <a:schemeClr val="tx1"/>
                </a:solidFill>
                <a:hlinkClick r:id="rId6"/>
              </a:rPr>
              <a:t>I</a:t>
            </a:r>
            <a:r>
              <a:rPr lang="en-US" sz="2000" dirty="0">
                <a:solidFill>
                  <a:schemeClr val="tx1"/>
                </a:solidFill>
                <a:hlinkClick r:id="rId6"/>
              </a:rPr>
              <a:t>nstall &amp; configure Azure CLI/ PowerShell</a:t>
            </a:r>
            <a:endParaRPr lang="en-US" sz="2000" dirty="0">
              <a:solidFill>
                <a:srgbClr val="00FF00"/>
              </a:solidFill>
            </a:endParaRPr>
          </a:p>
        </p:txBody>
      </p:sp>
      <p:sp>
        <p:nvSpPr>
          <p:cNvPr id="7" name="Text Placeholder 6"/>
          <p:cNvSpPr>
            <a:spLocks noGrp="1"/>
          </p:cNvSpPr>
          <p:nvPr>
            <p:ph type="body" sz="quarter" idx="11"/>
          </p:nvPr>
        </p:nvSpPr>
        <p:spPr>
          <a:xfrm>
            <a:off x="6645526" y="1238816"/>
            <a:ext cx="5486399" cy="2382191"/>
          </a:xfrm>
        </p:spPr>
        <p:txBody>
          <a:bodyPr/>
          <a:lstStyle/>
          <a:p>
            <a:pPr marL="0" indent="0">
              <a:spcBef>
                <a:spcPct val="20000"/>
              </a:spcBef>
              <a:buClrTx/>
              <a:buNone/>
            </a:pPr>
            <a:r>
              <a:rPr lang="en-US" sz="4000" dirty="0">
                <a:gradFill>
                  <a:gsLst>
                    <a:gs pos="1250">
                      <a:srgbClr val="D83B01"/>
                    </a:gs>
                    <a:gs pos="99000">
                      <a:srgbClr val="D83B01"/>
                    </a:gs>
                  </a:gsLst>
                  <a:lin ang="5400000" scaled="0"/>
                </a:gradFill>
              </a:rPr>
              <a:t>Practice Exams</a:t>
            </a:r>
          </a:p>
          <a:p>
            <a:pPr lvl="1"/>
            <a:r>
              <a:rPr lang="en-US" sz="2000" dirty="0">
                <a:solidFill>
                  <a:schemeClr val="tx1"/>
                </a:solidFill>
              </a:rPr>
              <a:t>Measure Up practice exams</a:t>
            </a:r>
          </a:p>
          <a:p>
            <a:pPr marL="0" indent="0">
              <a:buNone/>
            </a:pPr>
            <a:r>
              <a:rPr lang="en-US" sz="4000" dirty="0">
                <a:gradFill>
                  <a:gsLst>
                    <a:gs pos="1250">
                      <a:srgbClr val="D83B01"/>
                    </a:gs>
                    <a:gs pos="99000">
                      <a:srgbClr val="D83B01"/>
                    </a:gs>
                  </a:gsLst>
                  <a:lin ang="5400000" scaled="0"/>
                </a:gradFill>
              </a:rPr>
              <a:t>Certification Exams</a:t>
            </a:r>
          </a:p>
          <a:p>
            <a:endParaRPr lang="en-US" dirty="0"/>
          </a:p>
        </p:txBody>
      </p:sp>
      <p:pic>
        <p:nvPicPr>
          <p:cNvPr id="6" name="Picture 5">
            <a:hlinkClick r:id="rId3"/>
          </p:cNvPr>
          <p:cNvPicPr>
            <a:picLocks noChangeAspect="1"/>
          </p:cNvPicPr>
          <p:nvPr/>
        </p:nvPicPr>
        <p:blipFill>
          <a:blip r:embed="rId7"/>
          <a:stretch>
            <a:fillRect/>
          </a:stretch>
        </p:blipFill>
        <p:spPr>
          <a:xfrm>
            <a:off x="7498383" y="3681217"/>
            <a:ext cx="2107756" cy="2572518"/>
          </a:xfrm>
          <a:prstGeom prst="rect">
            <a:avLst/>
          </a:prstGeom>
        </p:spPr>
      </p:pic>
    </p:spTree>
    <p:extLst>
      <p:ext uri="{BB962C8B-B14F-4D97-AF65-F5344CB8AC3E}">
        <p14:creationId xmlns:p14="http://schemas.microsoft.com/office/powerpoint/2010/main" val="17623434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Deploy and manage cloud services</a:t>
            </a:r>
          </a:p>
        </p:txBody>
      </p:sp>
      <p:sp>
        <p:nvSpPr>
          <p:cNvPr id="3" name="Content Placeholder 2"/>
          <p:cNvSpPr>
            <a:spLocks noGrp="1"/>
          </p:cNvSpPr>
          <p:nvPr>
            <p:ph idx="4294967295"/>
          </p:nvPr>
        </p:nvSpPr>
        <p:spPr>
          <a:xfrm>
            <a:off x="530785" y="1230998"/>
            <a:ext cx="11633418" cy="5684633"/>
          </a:xfrm>
          <a:prstGeom prst="rect">
            <a:avLst/>
          </a:prstGeom>
        </p:spPr>
        <p:txBody>
          <a:bodyPr/>
          <a:lstStyle/>
          <a:p>
            <a:pPr marL="0" indent="0">
              <a:buNone/>
              <a:defRPr/>
            </a:pPr>
            <a:r>
              <a:rPr lang="en-US" b="1" dirty="0">
                <a:solidFill>
                  <a:schemeClr val="tx1"/>
                </a:solidFill>
              </a:rPr>
              <a:t>3</a:t>
            </a:r>
            <a:r>
              <a:rPr lang="en-US" dirty="0">
                <a:gradFill>
                  <a:gsLst>
                    <a:gs pos="1250">
                      <a:schemeClr val="tx2"/>
                    </a:gs>
                    <a:gs pos="99000">
                      <a:schemeClr val="tx2"/>
                    </a:gs>
                  </a:gsLst>
                  <a:lin ang="5400000" scaled="0"/>
                </a:gradFill>
              </a:rPr>
              <a:t> </a:t>
            </a:r>
            <a:r>
              <a:rPr lang="en-US" sz="3700" dirty="0">
                <a:gradFill>
                  <a:gsLst>
                    <a:gs pos="1250">
                      <a:srgbClr val="D83B01"/>
                    </a:gs>
                    <a:gs pos="99000">
                      <a:srgbClr val="D83B01"/>
                    </a:gs>
                  </a:gsLst>
                  <a:lin ang="5400000" scaled="0"/>
                </a:gradFill>
              </a:rPr>
              <a:t>components are required in order to deploy an application as a cloud service in Azure:</a:t>
            </a:r>
          </a:p>
          <a:p>
            <a:pPr marL="457200" indent="-457200">
              <a:buFont typeface="+mj-lt"/>
              <a:buAutoNum type="arabicPeriod"/>
            </a:pPr>
            <a:r>
              <a:rPr lang="en-US" sz="2000" dirty="0">
                <a:solidFill>
                  <a:srgbClr val="00BCF2"/>
                </a:solidFill>
                <a:latin typeface="+mn-lt"/>
              </a:rPr>
              <a:t>service definition file </a:t>
            </a:r>
            <a:r>
              <a:rPr lang="en-US" sz="2000" dirty="0">
                <a:latin typeface="+mn-lt"/>
              </a:rPr>
              <a:t>The </a:t>
            </a:r>
            <a:r>
              <a:rPr lang="en-US" sz="2000" dirty="0">
                <a:latin typeface="+mn-lt"/>
                <a:hlinkClick r:id="rId3"/>
              </a:rPr>
              <a:t>cloud service definition file </a:t>
            </a:r>
            <a:r>
              <a:rPr lang="en-US" sz="2000" dirty="0">
                <a:solidFill>
                  <a:srgbClr val="00BCF2"/>
                </a:solidFill>
                <a:latin typeface="+mn-lt"/>
              </a:rPr>
              <a:t>(.</a:t>
            </a:r>
            <a:r>
              <a:rPr lang="en-US" sz="2000" dirty="0" err="1">
                <a:solidFill>
                  <a:srgbClr val="00BCF2"/>
                </a:solidFill>
                <a:latin typeface="+mn-lt"/>
              </a:rPr>
              <a:t>csdef</a:t>
            </a:r>
            <a:r>
              <a:rPr lang="en-US" sz="2000" dirty="0">
                <a:solidFill>
                  <a:srgbClr val="00BCF2"/>
                </a:solidFill>
                <a:latin typeface="+mn-lt"/>
              </a:rPr>
              <a:t>) </a:t>
            </a:r>
            <a:r>
              <a:rPr lang="en-US" sz="2000" dirty="0">
                <a:latin typeface="+mn-lt"/>
              </a:rPr>
              <a:t>defines the service model, including the number of roles. Can set </a:t>
            </a:r>
            <a:r>
              <a:rPr lang="en-US" sz="2000" dirty="0">
                <a:solidFill>
                  <a:srgbClr val="00BCF2"/>
                </a:solidFill>
                <a:latin typeface="+mn-lt"/>
              </a:rPr>
              <a:t>Remote Access </a:t>
            </a:r>
            <a:r>
              <a:rPr lang="en-US" sz="2000" dirty="0">
                <a:latin typeface="+mn-lt"/>
              </a:rPr>
              <a:t>too.</a:t>
            </a:r>
          </a:p>
          <a:p>
            <a:pPr marL="698500" lvl="1" indent="-457200"/>
            <a:r>
              <a:rPr lang="en-US" sz="1800" dirty="0"/>
              <a:t>Can add Startup Tasks: install a component, register COM components, set </a:t>
            </a:r>
            <a:r>
              <a:rPr lang="en-US" sz="1800" dirty="0" err="1"/>
              <a:t>reg</a:t>
            </a:r>
            <a:r>
              <a:rPr lang="en-US" sz="1800" dirty="0"/>
              <a:t> keys, start long running processes</a:t>
            </a:r>
          </a:p>
          <a:p>
            <a:pPr marL="698500" lvl="1" indent="-457200"/>
            <a:r>
              <a:rPr lang="en-US" sz="1800" dirty="0"/>
              <a:t>Stores information regarding diagnostics logging</a:t>
            </a:r>
            <a:endParaRPr lang="en-US" sz="2000" dirty="0">
              <a:latin typeface="+mn-lt"/>
            </a:endParaRPr>
          </a:p>
          <a:p>
            <a:pPr marL="457200" indent="-457200">
              <a:buFont typeface="+mj-lt"/>
              <a:buAutoNum type="arabicPeriod"/>
            </a:pPr>
            <a:r>
              <a:rPr lang="en-US" sz="2000" dirty="0">
                <a:solidFill>
                  <a:srgbClr val="00BCF2"/>
                </a:solidFill>
                <a:latin typeface="+mn-lt"/>
              </a:rPr>
              <a:t>service configuration file </a:t>
            </a:r>
            <a:r>
              <a:rPr lang="en-US" sz="2000" dirty="0">
                <a:latin typeface="+mn-lt"/>
              </a:rPr>
              <a:t>The </a:t>
            </a:r>
            <a:r>
              <a:rPr lang="en-US" sz="2000" dirty="0">
                <a:latin typeface="+mn-lt"/>
                <a:hlinkClick r:id="rId4"/>
              </a:rPr>
              <a:t>cloud service configuration file </a:t>
            </a:r>
            <a:r>
              <a:rPr lang="en-US" sz="2000" dirty="0">
                <a:solidFill>
                  <a:srgbClr val="00BCF2"/>
                </a:solidFill>
                <a:latin typeface="+mn-lt"/>
              </a:rPr>
              <a:t>(.</a:t>
            </a:r>
            <a:r>
              <a:rPr lang="en-US" sz="2000" dirty="0" err="1">
                <a:solidFill>
                  <a:srgbClr val="00BCF2"/>
                </a:solidFill>
                <a:latin typeface="+mn-lt"/>
              </a:rPr>
              <a:t>cscfg</a:t>
            </a:r>
            <a:r>
              <a:rPr lang="en-US" sz="2000" dirty="0">
                <a:solidFill>
                  <a:srgbClr val="00BCF2"/>
                </a:solidFill>
                <a:latin typeface="+mn-lt"/>
              </a:rPr>
              <a:t>) </a:t>
            </a:r>
          </a:p>
          <a:p>
            <a:pPr marL="698500" lvl="1" indent="-457200"/>
            <a:r>
              <a:rPr lang="en-US" sz="1800" dirty="0">
                <a:solidFill>
                  <a:srgbClr val="00BCF2"/>
                </a:solidFill>
              </a:rPr>
              <a:t># of Role Instances</a:t>
            </a:r>
          </a:p>
          <a:p>
            <a:pPr marL="698500" lvl="1" indent="-457200"/>
            <a:r>
              <a:rPr lang="en-US" sz="1800" dirty="0">
                <a:solidFill>
                  <a:srgbClr val="00BCF2"/>
                </a:solidFill>
              </a:rPr>
              <a:t>NetworkConfiguration </a:t>
            </a:r>
            <a:r>
              <a:rPr lang="en-US" sz="1800" dirty="0"/>
              <a:t>element</a:t>
            </a:r>
            <a:endParaRPr lang="en-US" sz="2000" dirty="0">
              <a:latin typeface="+mn-lt"/>
            </a:endParaRPr>
          </a:p>
          <a:p>
            <a:pPr marL="457200" indent="-457200">
              <a:buFont typeface="+mj-lt"/>
              <a:buAutoNum type="arabicPeriod"/>
            </a:pPr>
            <a:r>
              <a:rPr lang="en-US" sz="2000" dirty="0">
                <a:solidFill>
                  <a:srgbClr val="00BCF2"/>
                </a:solidFill>
                <a:latin typeface="+mn-lt"/>
              </a:rPr>
              <a:t>service package </a:t>
            </a:r>
            <a:r>
              <a:rPr lang="en-US" sz="2000" dirty="0">
                <a:latin typeface="+mn-lt"/>
              </a:rPr>
              <a:t>The service package </a:t>
            </a:r>
            <a:r>
              <a:rPr lang="en-US" sz="2000" dirty="0">
                <a:solidFill>
                  <a:srgbClr val="00BCF2"/>
                </a:solidFill>
                <a:latin typeface="+mn-lt"/>
              </a:rPr>
              <a:t>(.</a:t>
            </a:r>
            <a:r>
              <a:rPr lang="en-US" sz="2000" dirty="0" err="1">
                <a:solidFill>
                  <a:srgbClr val="00BCF2"/>
                </a:solidFill>
                <a:latin typeface="+mn-lt"/>
              </a:rPr>
              <a:t>cspkg</a:t>
            </a:r>
            <a:r>
              <a:rPr lang="en-US" sz="2000" dirty="0">
                <a:solidFill>
                  <a:srgbClr val="00BCF2"/>
                </a:solidFill>
                <a:latin typeface="+mn-lt"/>
              </a:rPr>
              <a:t>) </a:t>
            </a:r>
            <a:r>
              <a:rPr lang="en-US" sz="2000" dirty="0">
                <a:latin typeface="+mn-lt"/>
              </a:rPr>
              <a:t>contains the application code and the service definition file. Use </a:t>
            </a:r>
            <a:r>
              <a:rPr lang="en-US" sz="2000" b="1" dirty="0">
                <a:solidFill>
                  <a:srgbClr val="00BCF2"/>
                </a:solidFill>
                <a:latin typeface="+mn-lt"/>
              </a:rPr>
              <a:t>CSPack.exe</a:t>
            </a:r>
            <a:r>
              <a:rPr lang="en-US" sz="2000" dirty="0">
                <a:solidFill>
                  <a:srgbClr val="00BCF2"/>
                </a:solidFill>
                <a:latin typeface="+mn-lt"/>
              </a:rPr>
              <a:t> </a:t>
            </a:r>
            <a:r>
              <a:rPr lang="en-US" sz="2000" dirty="0">
                <a:latin typeface="+mn-lt"/>
              </a:rPr>
              <a:t>installed with </a:t>
            </a:r>
            <a:r>
              <a:rPr lang="en-US" sz="2000" dirty="0">
                <a:solidFill>
                  <a:srgbClr val="00BCF2"/>
                </a:solidFill>
                <a:latin typeface="+mn-lt"/>
              </a:rPr>
              <a:t>Azure SDK</a:t>
            </a:r>
          </a:p>
          <a:p>
            <a:pPr marL="0" indent="0">
              <a:buNone/>
            </a:pPr>
            <a:r>
              <a:rPr lang="en-US" sz="2000" i="1" dirty="0">
                <a:solidFill>
                  <a:srgbClr val="FF0000"/>
                </a:solidFill>
                <a:latin typeface="+mn-lt"/>
              </a:rPr>
              <a:t>Requires Azure </a:t>
            </a:r>
            <a:r>
              <a:rPr lang="en-US" sz="2000" b="1" i="1" dirty="0">
                <a:solidFill>
                  <a:srgbClr val="FF0000"/>
                </a:solidFill>
                <a:latin typeface="+mn-lt"/>
              </a:rPr>
              <a:t>SDK</a:t>
            </a:r>
          </a:p>
          <a:p>
            <a:pPr marL="241300" lvl="1" indent="0">
              <a:buNone/>
            </a:pPr>
            <a:endParaRPr lang="en-US" sz="2000" dirty="0"/>
          </a:p>
          <a:p>
            <a:pPr marL="241300" lvl="1" indent="0">
              <a:buNone/>
            </a:pPr>
            <a:r>
              <a:rPr lang="en-US" sz="2000" i="1" dirty="0">
                <a:hlinkClick r:id="rId5"/>
              </a:rPr>
              <a:t>Read more</a:t>
            </a:r>
            <a:r>
              <a:rPr lang="en-US" sz="2000" i="1" dirty="0"/>
              <a:t> even </a:t>
            </a:r>
            <a:r>
              <a:rPr lang="en-US" sz="2000" i="1" dirty="0">
                <a:hlinkClick r:id="rId6"/>
              </a:rPr>
              <a:t>more in-depth here</a:t>
            </a:r>
            <a:r>
              <a:rPr lang="en-US" sz="2000" i="1" dirty="0"/>
              <a:t>!</a:t>
            </a:r>
          </a:p>
          <a:p>
            <a:pPr marL="241300" lvl="1" indent="0">
              <a:buNone/>
            </a:pPr>
            <a:endParaRPr lang="en-US" sz="2000" dirty="0"/>
          </a:p>
        </p:txBody>
      </p:sp>
      <p:pic>
        <p:nvPicPr>
          <p:cNvPr id="4" name="Picture 3"/>
          <p:cNvPicPr>
            <a:picLocks noChangeAspect="1"/>
          </p:cNvPicPr>
          <p:nvPr/>
        </p:nvPicPr>
        <p:blipFill>
          <a:blip r:embed="rId7"/>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89559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Monitor cloud services</a:t>
            </a:r>
          </a:p>
        </p:txBody>
      </p:sp>
      <p:sp>
        <p:nvSpPr>
          <p:cNvPr id="3" name="Content Placeholder 2"/>
          <p:cNvSpPr>
            <a:spLocks noGrp="1"/>
          </p:cNvSpPr>
          <p:nvPr>
            <p:ph idx="4294967295"/>
          </p:nvPr>
        </p:nvSpPr>
        <p:spPr>
          <a:xfrm>
            <a:off x="198437" y="1287462"/>
            <a:ext cx="11633418" cy="4462760"/>
          </a:xfrm>
          <a:prstGeom prst="rect">
            <a:avLst/>
          </a:prstGeom>
        </p:spPr>
        <p:txBody>
          <a:bodyPr/>
          <a:lstStyle/>
          <a:p>
            <a:pPr marL="0" indent="0">
              <a:buNone/>
              <a:defRPr/>
            </a:pPr>
            <a:r>
              <a:rPr lang="en-US" sz="3700" dirty="0">
                <a:gradFill>
                  <a:gsLst>
                    <a:gs pos="1250">
                      <a:srgbClr val="D83B01"/>
                    </a:gs>
                    <a:gs pos="99000">
                      <a:srgbClr val="D83B01"/>
                    </a:gs>
                  </a:gsLst>
                  <a:lin ang="5400000" scaled="0"/>
                </a:gradFill>
              </a:rPr>
              <a:t>1st Create Storage Account</a:t>
            </a:r>
          </a:p>
          <a:p>
            <a:pPr marL="241300" lvl="1" indent="0">
              <a:buNone/>
            </a:pPr>
            <a:r>
              <a:rPr lang="en-US" sz="2000" dirty="0"/>
              <a:t>Holds tables and blob for diagnostics logging</a:t>
            </a:r>
          </a:p>
          <a:p>
            <a:pPr marL="0" indent="0">
              <a:buNone/>
              <a:defRPr/>
            </a:pPr>
            <a:r>
              <a:rPr lang="en-US" sz="3700" dirty="0">
                <a:gradFill>
                  <a:gsLst>
                    <a:gs pos="1250">
                      <a:srgbClr val="D83B01"/>
                    </a:gs>
                    <a:gs pos="99000">
                      <a:srgbClr val="D83B01"/>
                    </a:gs>
                  </a:gsLst>
                  <a:lin ang="5400000" scaled="0"/>
                </a:gradFill>
              </a:rPr>
              <a:t>Enable Azure Diagnostics</a:t>
            </a:r>
          </a:p>
          <a:p>
            <a:pPr marL="241300" lvl="1" indent="0">
              <a:buNone/>
            </a:pPr>
            <a:r>
              <a:rPr lang="en-US" sz="2000" dirty="0"/>
              <a:t>Azure Extensions to</a:t>
            </a:r>
          </a:p>
          <a:p>
            <a:pPr marL="241300" lvl="1" indent="0">
              <a:buNone/>
            </a:pPr>
            <a:r>
              <a:rPr lang="en-US" sz="2000" dirty="0"/>
              <a:t>Collect </a:t>
            </a:r>
            <a:r>
              <a:rPr lang="en-US" sz="2000" b="1" dirty="0"/>
              <a:t>diagnostic telemetry data</a:t>
            </a:r>
            <a:r>
              <a:rPr lang="en-US" sz="2000" dirty="0"/>
              <a:t> from</a:t>
            </a:r>
          </a:p>
          <a:p>
            <a:pPr marL="241300" lvl="1" indent="0">
              <a:buNone/>
            </a:pPr>
            <a:r>
              <a:rPr lang="en-US" sz="2000" dirty="0">
                <a:solidFill>
                  <a:srgbClr val="00BCF2"/>
                </a:solidFill>
              </a:rPr>
              <a:t>Worker role</a:t>
            </a:r>
            <a:r>
              <a:rPr lang="en-US" sz="2000" dirty="0"/>
              <a:t>, </a:t>
            </a:r>
            <a:r>
              <a:rPr lang="en-US" sz="2000" dirty="0">
                <a:solidFill>
                  <a:srgbClr val="00BCF2"/>
                </a:solidFill>
              </a:rPr>
              <a:t>Web Role</a:t>
            </a:r>
            <a:r>
              <a:rPr lang="en-US" sz="2000" dirty="0"/>
              <a:t>, or </a:t>
            </a:r>
            <a:r>
              <a:rPr lang="en-US" sz="2000" dirty="0">
                <a:solidFill>
                  <a:srgbClr val="00BCF2"/>
                </a:solidFill>
              </a:rPr>
              <a:t>VM</a:t>
            </a:r>
            <a:r>
              <a:rPr lang="en-US" sz="2000" dirty="0">
                <a:solidFill>
                  <a:srgbClr val="00FF00"/>
                </a:solidFill>
              </a:rPr>
              <a:t> </a:t>
            </a:r>
            <a:r>
              <a:rPr lang="en-US" sz="2000" dirty="0"/>
              <a:t>in Azure</a:t>
            </a:r>
          </a:p>
          <a:p>
            <a:pPr marL="241300" lvl="1" indent="0">
              <a:buNone/>
            </a:pPr>
            <a:r>
              <a:rPr lang="en-US" sz="2000" dirty="0"/>
              <a:t>Need </a:t>
            </a:r>
            <a:r>
              <a:rPr lang="en-US" sz="2000" b="1" dirty="0">
                <a:solidFill>
                  <a:srgbClr val="00BCF2"/>
                </a:solidFill>
              </a:rPr>
              <a:t>connection strings </a:t>
            </a:r>
            <a:r>
              <a:rPr lang="en-US" sz="2000" dirty="0"/>
              <a:t>to Storage Accounts</a:t>
            </a:r>
          </a:p>
          <a:p>
            <a:pPr marL="241300" lvl="1" indent="0">
              <a:buNone/>
            </a:pPr>
            <a:r>
              <a:rPr lang="en-US" sz="2000" dirty="0"/>
              <a:t>Then, can do</a:t>
            </a:r>
            <a:r>
              <a:rPr lang="en-US" sz="2000" dirty="0">
                <a:solidFill>
                  <a:srgbClr val="00BCF2"/>
                </a:solidFill>
              </a:rPr>
              <a:t> verbose </a:t>
            </a:r>
            <a:r>
              <a:rPr lang="en-US" sz="2000" dirty="0"/>
              <a:t>– stored for </a:t>
            </a:r>
            <a:r>
              <a:rPr lang="en-US" sz="2000" dirty="0">
                <a:solidFill>
                  <a:srgbClr val="00BCF2"/>
                </a:solidFill>
              </a:rPr>
              <a:t>10 days</a:t>
            </a:r>
          </a:p>
          <a:p>
            <a:pPr marL="241300" lvl="1" indent="0">
              <a:buNone/>
            </a:pPr>
            <a:endParaRPr lang="en-US" sz="2000" dirty="0"/>
          </a:p>
          <a:p>
            <a:pPr marL="241300" lvl="1" indent="0">
              <a:buNone/>
            </a:pPr>
            <a:endParaRPr lang="en-US" sz="2000" dirty="0"/>
          </a:p>
          <a:p>
            <a:pPr marL="241300" lvl="1" indent="0">
              <a:buNone/>
            </a:pPr>
            <a:endParaRPr lang="en-US" sz="2000" dirty="0"/>
          </a:p>
        </p:txBody>
      </p:sp>
      <p:pic>
        <p:nvPicPr>
          <p:cNvPr id="6" name="Picture 5"/>
          <p:cNvPicPr>
            <a:picLocks noChangeAspect="1"/>
          </p:cNvPicPr>
          <p:nvPr/>
        </p:nvPicPr>
        <p:blipFill>
          <a:blip r:embed="rId3"/>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637" y="1302715"/>
            <a:ext cx="5793566" cy="3398999"/>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8885237" y="6479659"/>
            <a:ext cx="2615844"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5"/>
              </a:rPr>
              <a:t>Monitor Cloud Services</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34051284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Implement Cloud Services </a:t>
            </a:r>
            <a:r>
              <a:rPr lang="en-US" sz="3200" i="1" dirty="0"/>
              <a:t>– know these 5 things now</a:t>
            </a:r>
            <a:endParaRPr lang="en-US" sz="2800" i="1" dirty="0"/>
          </a:p>
        </p:txBody>
      </p:sp>
      <p:pic>
        <p:nvPicPr>
          <p:cNvPr id="6" name="Picture 5"/>
          <p:cNvPicPr>
            <a:picLocks noChangeAspect="1"/>
          </p:cNvPicPr>
          <p:nvPr/>
        </p:nvPicPr>
        <p:blipFill>
          <a:blip r:embed="rId3"/>
          <a:stretch>
            <a:fillRect/>
          </a:stretch>
        </p:blipFill>
        <p:spPr>
          <a:xfrm>
            <a:off x="158442" y="6525034"/>
            <a:ext cx="2990850" cy="344185"/>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122238" y="1230998"/>
            <a:ext cx="12423330" cy="534300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What is a Web Role</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dedicated IIS for hosting front-end web apps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3 Components to deploy application in Azure Cloud Service?</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Service Definition file (</a:t>
            </a:r>
            <a:r>
              <a:rPr kumimoji="0" lang="en-US" sz="2000" b="0" i="0" u="none" strike="noStrike" kern="1200" cap="none" spc="0" normalizeH="0" baseline="0" noProof="0" dirty="0">
                <a:ln>
                  <a:noFill/>
                </a:ln>
                <a:solidFill>
                  <a:srgbClr val="38E85A"/>
                </a:solidFill>
                <a:effectLst/>
                <a:uLnTx/>
                <a:uFillTx/>
                <a:latin typeface="Segoe UI"/>
                <a:ea typeface="+mn-ea"/>
                <a:cs typeface="+mn-cs"/>
              </a:rPr>
              <a:t>.</a:t>
            </a:r>
            <a:r>
              <a:rPr kumimoji="0" lang="en-US" sz="2000" b="0" i="0" u="none" strike="noStrike" kern="1200" cap="none" spc="0" normalizeH="0" baseline="0" noProof="0" dirty="0" err="1">
                <a:ln>
                  <a:noFill/>
                </a:ln>
                <a:solidFill>
                  <a:srgbClr val="00BCF2"/>
                </a:solidFill>
                <a:effectLst/>
                <a:uLnTx/>
                <a:uFillTx/>
                <a:latin typeface="Segoe UI"/>
                <a:ea typeface="+mn-ea"/>
                <a:cs typeface="+mn-cs"/>
              </a:rPr>
              <a:t>csdef</a:t>
            </a:r>
            <a:r>
              <a:rPr kumimoji="0" lang="en-US" sz="2000" b="0" i="0" u="none" strike="noStrike" kern="1200" cap="none" spc="0" normalizeH="0" baseline="0" noProof="0" dirty="0">
                <a:ln>
                  <a:noFill/>
                </a:ln>
                <a:solidFill>
                  <a:srgbClr val="00BCF2"/>
                </a:solidFill>
                <a:effectLst/>
                <a:uLnTx/>
                <a:uFillTx/>
                <a:latin typeface="Segoe UI"/>
                <a:ea typeface="+mn-ea"/>
                <a:cs typeface="+mn-cs"/>
              </a:rPr>
              <a:t>) </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Service Config File (</a:t>
            </a:r>
            <a:r>
              <a:rPr kumimoji="0" lang="en-US" sz="2000" b="0" i="0" u="none" strike="noStrike" kern="1200" cap="none" spc="0" normalizeH="0" baseline="0" noProof="0" dirty="0">
                <a:ln>
                  <a:noFill/>
                </a:ln>
                <a:solidFill>
                  <a:srgbClr val="38E85A"/>
                </a:solidFill>
                <a:effectLst/>
                <a:uLnTx/>
                <a:uFillTx/>
                <a:latin typeface="Segoe UI"/>
                <a:ea typeface="+mn-ea"/>
                <a:cs typeface="+mn-cs"/>
              </a:rPr>
              <a:t>.</a:t>
            </a:r>
            <a:r>
              <a:rPr kumimoji="0" lang="en-US" sz="2000" b="0" i="0" u="none" strike="noStrike" kern="1200" cap="none" spc="0" normalizeH="0" baseline="0" noProof="0" dirty="0" err="1">
                <a:ln>
                  <a:noFill/>
                </a:ln>
                <a:solidFill>
                  <a:srgbClr val="00BCF2"/>
                </a:solidFill>
                <a:effectLst/>
                <a:uLnTx/>
                <a:uFillTx/>
                <a:latin typeface="Segoe UI"/>
                <a:ea typeface="+mn-ea"/>
                <a:cs typeface="+mn-cs"/>
              </a:rPr>
              <a:t>cscfg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 Service Package (</a:t>
            </a:r>
            <a:r>
              <a:rPr kumimoji="0" lang="en-US" sz="2000" b="0" i="0" u="none" strike="noStrike" kern="1200" cap="none" spc="0" normalizeH="0" baseline="0" noProof="0" dirty="0">
                <a:ln>
                  <a:noFill/>
                </a:ln>
                <a:solidFill>
                  <a:srgbClr val="38E85A"/>
                </a:solidFill>
                <a:effectLst/>
                <a:uLnTx/>
                <a:uFillTx/>
                <a:latin typeface="Segoe UI"/>
                <a:ea typeface="+mn-ea"/>
                <a:cs typeface="+mn-cs"/>
              </a:rPr>
              <a:t>.</a:t>
            </a:r>
            <a:r>
              <a:rPr kumimoji="0" lang="en-US" sz="2000" b="0" i="0" u="none" strike="noStrike" kern="1200" cap="none" spc="0" normalizeH="0" baseline="0" noProof="0" dirty="0" err="1">
                <a:ln>
                  <a:noFill/>
                </a:ln>
                <a:solidFill>
                  <a:srgbClr val="00BCF2"/>
                </a:solidFill>
                <a:effectLst/>
                <a:uLnTx/>
                <a:uFillTx/>
                <a:latin typeface="Segoe UI"/>
                <a:ea typeface="+mn-ea"/>
                <a:cs typeface="+mn-cs"/>
              </a:rPr>
              <a:t>cspkg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What is a Worker Role </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Apps run </a:t>
            </a: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asynch</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long-running or perpetual tasks independent of user interaction or input.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Diagnostics can collect from… </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Worker Role | Web Role | VM’s in Azure | All from TELEMETRY Data</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What are the 2 types of Service Bus Messaging capabilities?</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Relayed | Brokered</a:t>
            </a:r>
          </a:p>
          <a:p>
            <a:pPr marL="241300" marR="0" lvl="1"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179945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wipe(down)">
                                      <p:cBhvr>
                                        <p:cTn id="20" dur="500"/>
                                        <p:tgtEl>
                                          <p:spTgt spid="7">
                                            <p:txEl>
                                              <p:pRg st="3" end="3"/>
                                            </p:txEl>
                                          </p:spTgt>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wipe(down)">
                                      <p:cBhvr>
                                        <p:cTn id="24" dur="500"/>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wipe(down)">
                                      <p:cBhvr>
                                        <p:cTn id="29" dur="500"/>
                                        <p:tgtEl>
                                          <p:spTgt spid="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wipe(down)">
                                      <p:cBhvr>
                                        <p:cTn id="34" dur="500"/>
                                        <p:tgtEl>
                                          <p:spTgt spid="7">
                                            <p:txEl>
                                              <p:pRg st="6" end="6"/>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wipe(down)">
                                      <p:cBhvr>
                                        <p:cTn id="37" dur="500"/>
                                        <p:tgtEl>
                                          <p:spTgt spid="7">
                                            <p:txEl>
                                              <p:pRg st="7" end="7"/>
                                            </p:txEl>
                                          </p:spTgt>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animEffect transition="in" filter="wipe(down)">
                                      <p:cBhvr>
                                        <p:cTn id="41" dur="500"/>
                                        <p:tgtEl>
                                          <p:spTgt spid="7">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wipe(down)">
                                      <p:cBhvr>
                                        <p:cTn id="4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5303526" cy="4739759"/>
          </a:xfrm>
        </p:spPr>
        <p:txBody>
          <a:bodyPr/>
          <a:lstStyle/>
          <a:p>
            <a:pPr marL="0" indent="0">
              <a:buNone/>
              <a:defRPr/>
            </a:pPr>
            <a:r>
              <a:rPr lang="en-US" sz="3700" dirty="0">
                <a:gradFill>
                  <a:gsLst>
                    <a:gs pos="1250">
                      <a:srgbClr val="D83B01"/>
                    </a:gs>
                    <a:gs pos="99000">
                      <a:srgbClr val="D83B01"/>
                    </a:gs>
                  </a:gsLst>
                  <a:lin ang="5400000" scaled="0"/>
                </a:gradFill>
              </a:rPr>
              <a:t>Blobs &amp; Azure Files</a:t>
            </a:r>
          </a:p>
          <a:p>
            <a:pPr marL="0" indent="0">
              <a:buNone/>
              <a:defRPr/>
            </a:pPr>
            <a:r>
              <a:rPr lang="en-US" sz="3700" dirty="0">
                <a:gradFill>
                  <a:gsLst>
                    <a:gs pos="1250">
                      <a:srgbClr val="D83B01"/>
                    </a:gs>
                    <a:gs pos="99000">
                      <a:srgbClr val="D83B01"/>
                    </a:gs>
                  </a:gsLst>
                  <a:lin ang="5400000" scaled="0"/>
                </a:gradFill>
              </a:rPr>
              <a:t>Manage Access</a:t>
            </a:r>
          </a:p>
          <a:p>
            <a:pPr marL="0" indent="0">
              <a:buNone/>
              <a:defRPr/>
            </a:pPr>
            <a:r>
              <a:rPr lang="en-US" sz="3700" dirty="0">
                <a:gradFill>
                  <a:gsLst>
                    <a:gs pos="1250">
                      <a:srgbClr val="D83B01"/>
                    </a:gs>
                    <a:gs pos="99000">
                      <a:srgbClr val="D83B01"/>
                    </a:gs>
                  </a:gsLst>
                  <a:lin ang="5400000" scaled="0"/>
                </a:gradFill>
              </a:rPr>
              <a:t>Diagnostics, Monitoring, Analytics</a:t>
            </a:r>
          </a:p>
          <a:p>
            <a:pPr marL="0" indent="0">
              <a:buNone/>
              <a:defRPr/>
            </a:pPr>
            <a:r>
              <a:rPr lang="en-US" sz="3700" dirty="0">
                <a:gradFill>
                  <a:gsLst>
                    <a:gs pos="1250">
                      <a:srgbClr val="D83B01"/>
                    </a:gs>
                    <a:gs pos="99000">
                      <a:srgbClr val="D83B01"/>
                    </a:gs>
                  </a:gsLst>
                  <a:lin ang="5400000" scaled="0"/>
                </a:gradFill>
              </a:rPr>
              <a:t>Implement SQL Databases</a:t>
            </a:r>
          </a:p>
          <a:p>
            <a:pPr marL="0" indent="0">
              <a:buNone/>
              <a:defRPr/>
            </a:pPr>
            <a:r>
              <a:rPr lang="en-US" sz="3700" dirty="0">
                <a:gradFill>
                  <a:gsLst>
                    <a:gs pos="1250">
                      <a:srgbClr val="D83B01"/>
                    </a:gs>
                    <a:gs pos="99000">
                      <a:srgbClr val="D83B01"/>
                    </a:gs>
                  </a:gsLst>
                  <a:lin ang="5400000" scaled="0"/>
                </a:gradFill>
              </a:rPr>
              <a:t>Implement Recovery Services</a:t>
            </a:r>
          </a:p>
        </p:txBody>
      </p:sp>
      <p:sp>
        <p:nvSpPr>
          <p:cNvPr id="17" name="Title 16"/>
          <p:cNvSpPr>
            <a:spLocks noGrp="1"/>
          </p:cNvSpPr>
          <p:nvPr>
            <p:ph type="title"/>
          </p:nvPr>
        </p:nvSpPr>
        <p:spPr/>
        <p:txBody>
          <a:bodyPr/>
          <a:lstStyle/>
          <a:p>
            <a:r>
              <a:rPr lang="en-US" dirty="0"/>
              <a:t>Implement Storage</a:t>
            </a:r>
          </a:p>
        </p:txBody>
      </p:sp>
      <p:pic>
        <p:nvPicPr>
          <p:cNvPr id="3" name="Picture 2"/>
          <p:cNvPicPr>
            <a:picLocks noChangeAspect="1"/>
          </p:cNvPicPr>
          <p:nvPr/>
        </p:nvPicPr>
        <p:blipFill>
          <a:blip r:embed="rId3"/>
          <a:stretch>
            <a:fillRect/>
          </a:stretch>
        </p:blipFill>
        <p:spPr>
          <a:xfrm>
            <a:off x="5487127" y="1394165"/>
            <a:ext cx="6646888" cy="466342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1842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Implement Blobs</a:t>
            </a:r>
          </a:p>
        </p:txBody>
      </p:sp>
      <p:sp>
        <p:nvSpPr>
          <p:cNvPr id="3" name="Content Placeholder 2"/>
          <p:cNvSpPr>
            <a:spLocks noGrp="1"/>
          </p:cNvSpPr>
          <p:nvPr>
            <p:ph idx="4294967295"/>
          </p:nvPr>
        </p:nvSpPr>
        <p:spPr>
          <a:xfrm>
            <a:off x="530785" y="1230998"/>
            <a:ext cx="11707252" cy="5306068"/>
          </a:xfrm>
          <a:prstGeom prst="rect">
            <a:avLst/>
          </a:prstGeom>
        </p:spPr>
        <p:txBody>
          <a:bodyPr/>
          <a:lstStyle/>
          <a:p>
            <a:pPr marL="0" indent="0">
              <a:buNone/>
              <a:defRPr/>
            </a:pPr>
            <a:r>
              <a:rPr lang="en-US" sz="3700" dirty="0">
                <a:gradFill>
                  <a:gsLst>
                    <a:gs pos="1250">
                      <a:srgbClr val="D83B01"/>
                    </a:gs>
                    <a:gs pos="99000">
                      <a:srgbClr val="D83B01"/>
                    </a:gs>
                  </a:gsLst>
                  <a:lin ang="5400000" scaled="0"/>
                </a:gradFill>
              </a:rPr>
              <a:t>Highly scalable, REST interface based object store in the cloud</a:t>
            </a:r>
          </a:p>
          <a:p>
            <a:pPr marL="0" indent="0">
              <a:buNone/>
            </a:pPr>
            <a:r>
              <a:rPr lang="en-US" sz="2000" dirty="0">
                <a:latin typeface="+mn-lt"/>
              </a:rPr>
              <a:t>Data sharing – share documents, pictures, video, music, etc.</a:t>
            </a:r>
          </a:p>
          <a:p>
            <a:pPr marL="0" indent="0">
              <a:buNone/>
            </a:pPr>
            <a:r>
              <a:rPr lang="en-US" sz="2000" dirty="0">
                <a:latin typeface="+mn-lt"/>
              </a:rPr>
              <a:t>Big Data – store raw data/logs and compute/map reduce over data</a:t>
            </a:r>
          </a:p>
          <a:p>
            <a:pPr marL="0" indent="0">
              <a:buNone/>
            </a:pPr>
            <a:r>
              <a:rPr lang="en-US" sz="2000" dirty="0">
                <a:latin typeface="+mn-lt"/>
              </a:rPr>
              <a:t>Backups – data and device backups</a:t>
            </a:r>
          </a:p>
          <a:p>
            <a:pPr marL="0" indent="0">
              <a:buNone/>
            </a:pPr>
            <a:endParaRPr lang="en-US" sz="2800" dirty="0"/>
          </a:p>
          <a:p>
            <a:pPr marL="0" indent="0">
              <a:buNone/>
            </a:pPr>
            <a:r>
              <a:rPr lang="en-US" sz="2000" b="1" dirty="0">
                <a:solidFill>
                  <a:srgbClr val="00BCF2"/>
                </a:solidFill>
                <a:latin typeface="+mn-lt"/>
              </a:rPr>
              <a:t>Block blobs </a:t>
            </a:r>
            <a:r>
              <a:rPr lang="en-US" sz="2000" dirty="0">
                <a:latin typeface="+mn-lt"/>
              </a:rPr>
              <a:t>-  (read/write/update blocks of data, great for sequential IO like files). Up to 200GB each. Most cost effective storage.</a:t>
            </a:r>
          </a:p>
          <a:p>
            <a:pPr marL="0" indent="0">
              <a:buNone/>
            </a:pPr>
            <a:r>
              <a:rPr lang="en-US" sz="2000" b="1" dirty="0">
                <a:solidFill>
                  <a:srgbClr val="00BCF2"/>
                </a:solidFill>
                <a:latin typeface="+mn-lt"/>
              </a:rPr>
              <a:t>Page Blobs </a:t>
            </a:r>
            <a:r>
              <a:rPr lang="en-US" sz="2000" dirty="0">
                <a:latin typeface="+mn-lt"/>
              </a:rPr>
              <a:t>- (read and write in 512 byte pages, sparse files and random access, e.g. for disks). Up to 1TB each</a:t>
            </a:r>
          </a:p>
          <a:p>
            <a:pPr marL="0" indent="0">
              <a:buNone/>
            </a:pPr>
            <a:endParaRPr lang="en-US" sz="2000" dirty="0">
              <a:latin typeface="+mn-lt"/>
            </a:endParaRPr>
          </a:p>
          <a:p>
            <a:pPr marL="0" indent="0">
              <a:buNone/>
            </a:pPr>
            <a:r>
              <a:rPr lang="en-US" sz="2000" dirty="0" err="1">
                <a:latin typeface="+mn-lt"/>
                <a:hlinkClick r:id="rId3"/>
              </a:rPr>
              <a:t>AZCopy</a:t>
            </a:r>
            <a:r>
              <a:rPr lang="en-US" sz="2000" dirty="0">
                <a:latin typeface="+mn-lt"/>
              </a:rPr>
              <a:t> cli  high-performance uploading, downloading, and copying data to and from Microsoft Azure Blob, File, and Table storage. </a:t>
            </a:r>
          </a:p>
          <a:p>
            <a:pPr marL="0" indent="0">
              <a:buNone/>
            </a:pPr>
            <a:r>
              <a:rPr lang="en-US" sz="2000" b="1" dirty="0">
                <a:solidFill>
                  <a:srgbClr val="00BCF2"/>
                </a:solidFill>
                <a:latin typeface="+mn-lt"/>
              </a:rPr>
              <a:t>FORMAT</a:t>
            </a:r>
            <a:r>
              <a:rPr lang="en-US" sz="2000" dirty="0">
                <a:solidFill>
                  <a:srgbClr val="00BCF2"/>
                </a:solidFill>
                <a:latin typeface="+mn-lt"/>
              </a:rPr>
              <a:t> = </a:t>
            </a:r>
            <a:r>
              <a:rPr lang="en-US" sz="2000" i="1" dirty="0">
                <a:solidFill>
                  <a:srgbClr val="00BCF2"/>
                </a:solidFill>
                <a:latin typeface="+mn-lt"/>
              </a:rPr>
              <a:t>https://{storage </a:t>
            </a:r>
            <a:r>
              <a:rPr lang="en-US" sz="2000" i="1" u="sng" dirty="0">
                <a:solidFill>
                  <a:srgbClr val="00BCF2"/>
                </a:solidFill>
                <a:latin typeface="+mn-lt"/>
              </a:rPr>
              <a:t>account</a:t>
            </a:r>
            <a:r>
              <a:rPr lang="en-US" sz="2000" i="1" dirty="0">
                <a:solidFill>
                  <a:srgbClr val="00BCF2"/>
                </a:solidFill>
                <a:latin typeface="+mn-lt"/>
              </a:rPr>
              <a:t>}.blob.core.windows.net{blob </a:t>
            </a:r>
            <a:r>
              <a:rPr lang="en-US" sz="2000" i="1" u="sng" dirty="0">
                <a:solidFill>
                  <a:srgbClr val="00BCF2"/>
                </a:solidFill>
                <a:latin typeface="+mn-lt"/>
              </a:rPr>
              <a:t>container</a:t>
            </a:r>
            <a:r>
              <a:rPr lang="en-US" sz="2000" i="1" dirty="0">
                <a:solidFill>
                  <a:srgbClr val="00BCF2"/>
                </a:solidFill>
                <a:latin typeface="+mn-lt"/>
              </a:rPr>
              <a:t>} KNOW /</a:t>
            </a:r>
            <a:r>
              <a:rPr lang="en-US" sz="2000" i="1" dirty="0" err="1">
                <a:solidFill>
                  <a:srgbClr val="00BCF2"/>
                </a:solidFill>
                <a:latin typeface="+mn-lt"/>
              </a:rPr>
              <a:t>Pattern,Source,Dest</a:t>
            </a:r>
            <a:r>
              <a:rPr lang="en-US" sz="2000" i="1" dirty="0">
                <a:solidFill>
                  <a:srgbClr val="00BCF2"/>
                </a:solidFill>
                <a:latin typeface="+mn-lt"/>
              </a:rPr>
              <a:t> </a:t>
            </a:r>
            <a:endParaRPr lang="en-US" sz="2000" dirty="0">
              <a:solidFill>
                <a:srgbClr val="00BCF2"/>
              </a:solidFill>
              <a:latin typeface="+mn-lt"/>
            </a:endParaRPr>
          </a:p>
        </p:txBody>
      </p:sp>
    </p:spTree>
    <p:extLst>
      <p:ext uri="{BB962C8B-B14F-4D97-AF65-F5344CB8AC3E}">
        <p14:creationId xmlns:p14="http://schemas.microsoft.com/office/powerpoint/2010/main" val="5428378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a:t>
            </a:r>
            <a:endParaRPr lang="en-US" sz="1800" dirty="0">
              <a:gradFill>
                <a:gsLst>
                  <a:gs pos="1250">
                    <a:schemeClr val="tx2"/>
                  </a:gs>
                  <a:gs pos="100000">
                    <a:schemeClr val="tx2"/>
                  </a:gs>
                </a:gsLst>
                <a:lin ang="5400000" scaled="0"/>
              </a:gradFill>
            </a:endParaRPr>
          </a:p>
        </p:txBody>
      </p:sp>
      <p:sp>
        <p:nvSpPr>
          <p:cNvPr id="4" name="Content Placeholder 2"/>
          <p:cNvSpPr txBox="1">
            <a:spLocks/>
          </p:cNvSpPr>
          <p:nvPr/>
        </p:nvSpPr>
        <p:spPr>
          <a:xfrm>
            <a:off x="275481" y="1213175"/>
            <a:ext cx="11885514" cy="738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Shared Network File Storage for Azure</a:t>
            </a:r>
          </a:p>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Availability, durability, scalability are managed automatically</a:t>
            </a: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Supports two interfaces:</a:t>
            </a:r>
            <a:r>
              <a:rPr kumimoji="0" lang="en-US" sz="40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 </a:t>
            </a:r>
            <a:r>
              <a:rPr kumimoji="0" lang="en-US" sz="4000" b="0" i="0" u="none" strike="noStrike" kern="1200" cap="none" spc="0" normalizeH="0" baseline="0" noProof="0" dirty="0">
                <a:ln>
                  <a:noFill/>
                </a:ln>
                <a:solidFill>
                  <a:srgbClr val="505050">
                    <a:lumMod val="50000"/>
                  </a:srgbClr>
                </a:solidFill>
                <a:effectLst/>
                <a:uLnTx/>
                <a:uFillTx/>
                <a:latin typeface="Segoe UI Light"/>
                <a:ea typeface="+mn-ea"/>
                <a:cs typeface="+mn-cs"/>
              </a:rPr>
              <a:t>SMB and REST</a:t>
            </a: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endParaRPr kumimoji="0" lang="en-US" sz="4000" b="0" i="0" u="none" strike="noStrike" kern="1200" cap="none" spc="0" normalizeH="0" baseline="0" noProof="0" dirty="0">
              <a:ln>
                <a:noFill/>
              </a:ln>
              <a:solidFill>
                <a:srgbClr val="505050">
                  <a:lumMod val="50000"/>
                </a:srgbClr>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endParaRPr kumimoji="0" lang="en-US" sz="4000" b="0" i="0" u="none" strike="noStrike" kern="1200" cap="none" spc="0" normalizeH="0" baseline="0" noProof="0" dirty="0">
              <a:ln>
                <a:noFill/>
              </a:ln>
              <a:solidFill>
                <a:srgbClr val="505050">
                  <a:lumMod val="50000"/>
                </a:srgbClr>
              </a:solidFill>
              <a:effectLst/>
              <a:uLnTx/>
              <a:uFillTx/>
              <a:latin typeface="Segoe UI Light"/>
              <a:ea typeface="+mn-ea"/>
              <a:cs typeface="+mn-cs"/>
            </a:endParaRP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4000" b="0" i="0" u="none" strike="noStrike" kern="1200" cap="none" spc="0" normalizeH="0" baseline="0" noProof="0" dirty="0">
                <a:ln>
                  <a:noFill/>
                </a:ln>
                <a:solidFill>
                  <a:srgbClr val="505050">
                    <a:lumMod val="50000"/>
                  </a:srgbClr>
                </a:solidFill>
                <a:effectLst/>
                <a:uLnTx/>
                <a:uFillTx/>
                <a:latin typeface="Segoe UI Light"/>
                <a:ea typeface="+mn-ea"/>
                <a:cs typeface="+mn-cs"/>
                <a:hlinkClick r:id="rId4"/>
              </a:rPr>
              <a:t>aka.ms/Azure/Files</a:t>
            </a:r>
            <a:r>
              <a:rPr kumimoji="0" lang="en-US" sz="4000" b="0" i="0" u="none" strike="noStrike" kern="1200" cap="none" spc="0" normalizeH="0" baseline="0" noProof="0" dirty="0">
                <a:ln>
                  <a:noFill/>
                </a:ln>
                <a:solidFill>
                  <a:srgbClr val="505050">
                    <a:lumMod val="50000"/>
                  </a:srgbClr>
                </a:solidFill>
                <a:effectLst/>
                <a:uLnTx/>
                <a:uFillTx/>
                <a:latin typeface="Segoe UI Light"/>
                <a:ea typeface="+mn-ea"/>
                <a:cs typeface="+mn-cs"/>
              </a:rPr>
              <a:t> </a:t>
            </a:r>
          </a:p>
          <a:p>
            <a:pPr marL="342900" marR="0" lvl="0" indent="-3429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endParaRPr kumimoji="0" lang="en-US" sz="4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5" name="Flowchart: Process 4"/>
          <p:cNvSpPr/>
          <p:nvPr/>
        </p:nvSpPr>
        <p:spPr bwMode="auto">
          <a:xfrm>
            <a:off x="5264432" y="3919016"/>
            <a:ext cx="1462816" cy="829801"/>
          </a:xfrm>
          <a:prstGeom prst="flowChartProces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IaaS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VM</a:t>
            </a:r>
          </a:p>
        </p:txBody>
      </p:sp>
      <p:sp>
        <p:nvSpPr>
          <p:cNvPr id="7" name="Flowchart: Process 6"/>
          <p:cNvSpPr/>
          <p:nvPr/>
        </p:nvSpPr>
        <p:spPr bwMode="auto">
          <a:xfrm>
            <a:off x="6904037" y="3919016"/>
            <a:ext cx="1462816" cy="829801"/>
          </a:xfrm>
          <a:prstGeom prst="flowChartProces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IaaS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VM</a:t>
            </a:r>
          </a:p>
        </p:txBody>
      </p:sp>
      <p:sp>
        <p:nvSpPr>
          <p:cNvPr id="8" name="Flowchart: Process 7"/>
          <p:cNvSpPr/>
          <p:nvPr/>
        </p:nvSpPr>
        <p:spPr bwMode="auto">
          <a:xfrm>
            <a:off x="8505498" y="3919016"/>
            <a:ext cx="1462816" cy="829801"/>
          </a:xfrm>
          <a:prstGeom prst="flowChartProces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IaaS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VM</a:t>
            </a:r>
          </a:p>
        </p:txBody>
      </p:sp>
      <p:sp>
        <p:nvSpPr>
          <p:cNvPr id="9" name="Flowchart: Process 8"/>
          <p:cNvSpPr/>
          <p:nvPr/>
        </p:nvSpPr>
        <p:spPr bwMode="auto">
          <a:xfrm>
            <a:off x="10109269" y="3919016"/>
            <a:ext cx="1462816" cy="829801"/>
          </a:xfrm>
          <a:prstGeom prst="flowChartProcess">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PaaS</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VM</a:t>
            </a:r>
          </a:p>
        </p:txBody>
      </p:sp>
      <p:sp>
        <p:nvSpPr>
          <p:cNvPr id="10" name="Cloud 9"/>
          <p:cNvSpPr/>
          <p:nvPr/>
        </p:nvSpPr>
        <p:spPr bwMode="auto">
          <a:xfrm>
            <a:off x="6141419" y="5021262"/>
            <a:ext cx="4297024" cy="1766386"/>
          </a:xfrm>
          <a:prstGeom prst="cloud">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a:ea typeface="Segoe UI" pitchFamily="34" charset="0"/>
                <a:cs typeface="Segoe UI" pitchFamily="34" charset="0"/>
              </a:rPr>
              <a:t>Azure File Share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a:ea typeface="Segoe UI" pitchFamily="34" charset="0"/>
                <a:cs typeface="Segoe UI" pitchFamily="34" charset="0"/>
              </a:rPr>
              <a:t>(</a:t>
            </a:r>
            <a:r>
              <a:rPr kumimoji="0" lang="en-US" sz="2400" b="0" i="0" u="none" strike="noStrike" kern="1200" cap="none" spc="0" normalizeH="0" baseline="0" noProof="0" dirty="0" err="1">
                <a:ln>
                  <a:noFill/>
                </a:ln>
                <a:solidFill>
                  <a:srgbClr val="FFFFFF">
                    <a:lumMod val="50000"/>
                  </a:srgbClr>
                </a:solidFill>
                <a:effectLst/>
                <a:uLnTx/>
                <a:uFillTx/>
                <a:latin typeface="Segoe UI"/>
                <a:ea typeface="Segoe UI" pitchFamily="34" charset="0"/>
                <a:cs typeface="Segoe UI" pitchFamily="34" charset="0"/>
              </a:rPr>
              <a:t>PaaS</a:t>
            </a:r>
            <a:r>
              <a:rPr kumimoji="0" lang="en-US" sz="2400" b="0" i="0" u="none" strike="noStrike" kern="1200" cap="none" spc="0" normalizeH="0" baseline="0" noProof="0" dirty="0">
                <a:ln>
                  <a:noFill/>
                </a:ln>
                <a:solidFill>
                  <a:srgbClr val="FFFFFF">
                    <a:lumMod val="50000"/>
                  </a:srgbClr>
                </a:solidFill>
                <a:effectLst/>
                <a:uLnTx/>
                <a:uFillTx/>
                <a:latin typeface="Segoe UI"/>
                <a:ea typeface="Segoe UI" pitchFamily="34" charset="0"/>
                <a:cs typeface="Segoe UI" pitchFamily="34" charset="0"/>
              </a:rPr>
              <a:t>)</a:t>
            </a:r>
          </a:p>
        </p:txBody>
      </p:sp>
      <p:cxnSp>
        <p:nvCxnSpPr>
          <p:cNvPr id="12" name="Straight Arrow Connector 11"/>
          <p:cNvCxnSpPr/>
          <p:nvPr/>
        </p:nvCxnSpPr>
        <p:spPr>
          <a:xfrm>
            <a:off x="5965543" y="4819768"/>
            <a:ext cx="761707" cy="65349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a:off x="7635445" y="4748817"/>
            <a:ext cx="0" cy="63301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249904" y="4833275"/>
            <a:ext cx="0" cy="45026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0105448" y="4872236"/>
            <a:ext cx="698701" cy="50959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5962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Files - SMB 3.0/2.1 Protocol</a:t>
            </a:r>
          </a:p>
        </p:txBody>
      </p:sp>
      <p:sp>
        <p:nvSpPr>
          <p:cNvPr id="4" name="Content Placeholder 2"/>
          <p:cNvSpPr txBox="1">
            <a:spLocks/>
          </p:cNvSpPr>
          <p:nvPr/>
        </p:nvSpPr>
        <p:spPr>
          <a:xfrm>
            <a:off x="275481" y="1213173"/>
            <a:ext cx="11885514" cy="51182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Enables moving on-premises applications that rely on shared file storage to Azure </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Azure VMs can “net use” to a share</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hlinkClick r:id="rId4"/>
              </a:rPr>
              <a:t>SMB Features NOT supported</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Natively supported by OS APIs, libraries, and tools</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Windows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CreateFile</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ReadFile</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WriteFile</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CRTs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fopen</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fread</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fwrite</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.Net</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FileStream.Read</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r>
              <a:rPr kumimoji="0" lang="en-US" sz="2040" b="0" i="0" u="none" strike="noStrike" kern="1200" cap="none" spc="0" normalizeH="0" baseline="0" noProof="0" dirty="0" err="1">
                <a:ln>
                  <a:noFill/>
                </a:ln>
                <a:solidFill>
                  <a:srgbClr val="505050">
                    <a:lumMod val="50000"/>
                  </a:srgbClr>
                </a:solidFill>
                <a:effectLst/>
                <a:uLnTx/>
                <a:uFillTx/>
                <a:latin typeface="Segoe UI"/>
                <a:ea typeface="+mn-ea"/>
                <a:cs typeface="+mn-cs"/>
              </a:rPr>
              <a:t>FileStream.Write</a:t>
            </a: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 …)</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solidFill>
                  <a:srgbClr val="505050">
                    <a:lumMod val="50000"/>
                  </a:srgbClr>
                </a:solidFill>
                <a:effectLst/>
                <a:uLnTx/>
                <a:uFillTx/>
                <a:latin typeface="Segoe UI"/>
                <a:ea typeface="+mn-ea"/>
                <a:cs typeface="+mn-cs"/>
              </a:rPr>
              <a:t>Many more</a:t>
            </a:r>
          </a:p>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3700" b="0" i="0" u="none" strike="noStrike" kern="1200" cap="none" spc="0" normalizeH="0" baseline="0" noProof="0" dirty="0">
                <a:ln>
                  <a:noFill/>
                </a:ln>
                <a:gradFill>
                  <a:gsLst>
                    <a:gs pos="1250">
                      <a:srgbClr val="D83B01"/>
                    </a:gs>
                    <a:gs pos="99000">
                      <a:srgbClr val="D83B01"/>
                    </a:gs>
                  </a:gsLst>
                  <a:lin ang="5400000" scaled="0"/>
                </a:gradFill>
                <a:effectLst/>
                <a:uLnTx/>
                <a:uFillTx/>
                <a:latin typeface="+mj-lt"/>
                <a:ea typeface="+mn-ea"/>
                <a:cs typeface="+mn-cs"/>
              </a:rPr>
              <a:t>Supports standard file system semantics</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Move and rename files and directories</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Read-only, write through, overlapped</a:t>
            </a:r>
          </a:p>
          <a:p>
            <a:pPr marL="584200" marR="0" lvl="1" indent="-241300" algn="l" defTabSz="932742" rtl="0" eaLnBrk="1" fontAlgn="auto" latinLnBrk="0" hangingPunct="1">
              <a:lnSpc>
                <a:spcPct val="90000"/>
              </a:lnSpc>
              <a:spcBef>
                <a:spcPct val="20000"/>
              </a:spcBef>
              <a:spcAft>
                <a:spcPts val="0"/>
              </a:spcAft>
              <a:buClr>
                <a:srgbClr val="FFFFFF"/>
              </a:buClr>
              <a:buSzPct val="100000"/>
              <a:buFont typeface="Arial" panose="020B0604020202020204" pitchFamily="34" charset="0"/>
              <a:buChar char="•"/>
              <a:tabLst/>
              <a:defRPr/>
            </a:pPr>
            <a:r>
              <a:rPr kumimoji="0" lang="en-US" sz="204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Change notifications</a:t>
            </a:r>
          </a:p>
        </p:txBody>
      </p:sp>
    </p:spTree>
    <p:extLst>
      <p:ext uri="{BB962C8B-B14F-4D97-AF65-F5344CB8AC3E}">
        <p14:creationId xmlns:p14="http://schemas.microsoft.com/office/powerpoint/2010/main" val="13938384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Decision Matrix</a:t>
            </a:r>
          </a:p>
        </p:txBody>
      </p:sp>
      <p:graphicFrame>
        <p:nvGraphicFramePr>
          <p:cNvPr id="6" name="Table 5"/>
          <p:cNvGraphicFramePr>
            <a:graphicFrameLocks noGrp="1"/>
          </p:cNvGraphicFramePr>
          <p:nvPr>
            <p:extLst/>
          </p:nvPr>
        </p:nvGraphicFramePr>
        <p:xfrm>
          <a:off x="640458" y="1302726"/>
          <a:ext cx="10700796" cy="4754880"/>
        </p:xfrm>
        <a:graphic>
          <a:graphicData uri="http://schemas.openxmlformats.org/drawingml/2006/table">
            <a:tbl>
              <a:tblPr firstRow="1" bandRow="1">
                <a:tableStyleId>{21E4AEA4-8DFA-4A89-87EB-49C32662AFE0}</a:tableStyleId>
              </a:tblPr>
              <a:tblGrid>
                <a:gridCol w="3017487">
                  <a:extLst>
                    <a:ext uri="{9D8B030D-6E8A-4147-A177-3AD203B41FA5}">
                      <a16:colId xmlns:a16="http://schemas.microsoft.com/office/drawing/2014/main" xmlns="" val="2801070181"/>
                    </a:ext>
                  </a:extLst>
                </a:gridCol>
                <a:gridCol w="7683309">
                  <a:extLst>
                    <a:ext uri="{9D8B030D-6E8A-4147-A177-3AD203B41FA5}">
                      <a16:colId xmlns:a16="http://schemas.microsoft.com/office/drawing/2014/main" xmlns="" val="1014861344"/>
                    </a:ext>
                  </a:extLst>
                </a:gridCol>
              </a:tblGrid>
              <a:tr h="480122">
                <a:tc>
                  <a:txBody>
                    <a:bodyPr/>
                    <a:lstStyle/>
                    <a:p>
                      <a:r>
                        <a:rPr lang="en-US" sz="2800" dirty="0"/>
                        <a:t>How To Store</a:t>
                      </a:r>
                    </a:p>
                  </a:txBody>
                  <a:tcPr/>
                </a:tc>
                <a:tc>
                  <a:txBody>
                    <a:bodyPr/>
                    <a:lstStyle/>
                    <a:p>
                      <a:r>
                        <a:rPr lang="en-US" sz="2800" dirty="0"/>
                        <a:t>Why use This?</a:t>
                      </a:r>
                    </a:p>
                  </a:txBody>
                  <a:tcPr/>
                </a:tc>
                <a:extLst>
                  <a:ext uri="{0D108BD9-81ED-4DB2-BD59-A6C34878D82A}">
                    <a16:rowId xmlns:a16="http://schemas.microsoft.com/office/drawing/2014/main" xmlns="" val="2634252046"/>
                  </a:ext>
                </a:extLst>
              </a:tr>
              <a:tr h="464046">
                <a:tc>
                  <a:txBody>
                    <a:bodyPr/>
                    <a:lstStyle/>
                    <a:p>
                      <a:r>
                        <a:rPr lang="en-US" sz="2000" dirty="0">
                          <a:effectLst>
                            <a:outerShdw blurRad="38100" dist="38100" dir="2700000" algn="tl">
                              <a:srgbClr val="000000">
                                <a:alpha val="43137"/>
                              </a:srgbClr>
                            </a:outerShdw>
                          </a:effectLst>
                        </a:rPr>
                        <a:t>Azure</a:t>
                      </a:r>
                      <a:r>
                        <a:rPr lang="en-US" sz="2000" baseline="0" dirty="0">
                          <a:effectLst>
                            <a:outerShdw blurRad="38100" dist="38100" dir="2700000" algn="tl">
                              <a:srgbClr val="000000">
                                <a:alpha val="43137"/>
                              </a:srgbClr>
                            </a:outerShdw>
                          </a:effectLst>
                        </a:rPr>
                        <a:t> Files</a:t>
                      </a:r>
                      <a:endParaRPr lang="en-US" sz="2000" dirty="0">
                        <a:effectLst>
                          <a:outerShdw blurRad="38100" dist="38100" dir="2700000" algn="tl">
                            <a:srgbClr val="000000">
                              <a:alpha val="43137"/>
                            </a:srgbClr>
                          </a:outerShdw>
                        </a:effectLst>
                      </a:endParaRPr>
                    </a:p>
                  </a:txBody>
                  <a:tcPr/>
                </a:tc>
                <a:tc>
                  <a:txBody>
                    <a:bodyPr/>
                    <a:lstStyle/>
                    <a:p>
                      <a:pPr marL="342900" indent="-342900">
                        <a:buFont typeface="Arial" panose="020B0604020202020204" pitchFamily="34" charset="0"/>
                        <a:buChar char="•"/>
                      </a:pPr>
                      <a:r>
                        <a:rPr lang="en-US" sz="2000" dirty="0"/>
                        <a:t>SMB Interface,</a:t>
                      </a:r>
                      <a:r>
                        <a:rPr lang="en-US" sz="2000" baseline="0" dirty="0"/>
                        <a:t> Client Libraries and REST</a:t>
                      </a:r>
                    </a:p>
                    <a:p>
                      <a:pPr marL="342900" indent="-342900">
                        <a:buFont typeface="Arial" panose="020B0604020202020204" pitchFamily="34" charset="0"/>
                        <a:buChar char="•"/>
                      </a:pPr>
                      <a:r>
                        <a:rPr lang="en-US" sz="2000" baseline="0" dirty="0"/>
                        <a:t>Lift &amp; Shift an Application </a:t>
                      </a:r>
                      <a:r>
                        <a:rPr lang="en-US" sz="2000" i="1" u="sng" dirty="0"/>
                        <a:t>which already uses the native file system APIs to share data between it and other applications running in Azure.</a:t>
                      </a:r>
                      <a:endParaRPr lang="en-US" sz="2000" i="1" u="sng" baseline="0" dirty="0"/>
                    </a:p>
                    <a:p>
                      <a:pPr marL="342900" indent="-342900">
                        <a:buFont typeface="Arial" panose="020B0604020202020204" pitchFamily="34" charset="0"/>
                        <a:buChar char="•"/>
                      </a:pPr>
                      <a:r>
                        <a:rPr lang="en-US" sz="2000" baseline="0" dirty="0"/>
                        <a:t>Store Development and Debugging Tools for use by many VMs</a:t>
                      </a:r>
                      <a:endParaRPr lang="en-US" sz="2000" dirty="0"/>
                    </a:p>
                  </a:txBody>
                  <a:tcPr/>
                </a:tc>
                <a:extLst>
                  <a:ext uri="{0D108BD9-81ED-4DB2-BD59-A6C34878D82A}">
                    <a16:rowId xmlns:a16="http://schemas.microsoft.com/office/drawing/2014/main" xmlns="" val="1968310802"/>
                  </a:ext>
                </a:extLst>
              </a:tr>
              <a:tr h="464046">
                <a:tc>
                  <a:txBody>
                    <a:bodyPr/>
                    <a:lstStyle/>
                    <a:p>
                      <a:r>
                        <a:rPr lang="en-US" sz="2000" dirty="0">
                          <a:effectLst>
                            <a:outerShdw blurRad="38100" dist="38100" dir="2700000" algn="tl">
                              <a:srgbClr val="000000">
                                <a:alpha val="43137"/>
                              </a:srgbClr>
                            </a:outerShdw>
                          </a:effectLst>
                        </a:rPr>
                        <a:t>Azure Blobs</a:t>
                      </a:r>
                    </a:p>
                  </a:txBody>
                  <a:tcPr/>
                </a:tc>
                <a:tc>
                  <a:txBody>
                    <a:bodyPr/>
                    <a:lstStyle/>
                    <a:p>
                      <a:pPr marL="342900" indent="-342900">
                        <a:buFont typeface="Arial" panose="020B0604020202020204" pitchFamily="34" charset="0"/>
                        <a:buChar char="•"/>
                      </a:pPr>
                      <a:r>
                        <a:rPr lang="en-US" sz="2000" kern="1200" baseline="0" dirty="0">
                          <a:solidFill>
                            <a:schemeClr val="dk1"/>
                          </a:solidFill>
                          <a:latin typeface="+mn-lt"/>
                          <a:ea typeface="+mn-ea"/>
                          <a:cs typeface="+mn-cs"/>
                        </a:rPr>
                        <a:t>Client Libraries and REST</a:t>
                      </a:r>
                    </a:p>
                    <a:p>
                      <a:pPr marL="342900" indent="-342900">
                        <a:buFont typeface="Arial" panose="020B0604020202020204" pitchFamily="34" charset="0"/>
                        <a:buChar char="•"/>
                      </a:pPr>
                      <a:r>
                        <a:rPr lang="en-US" sz="2000" kern="1200" baseline="0" dirty="0">
                          <a:solidFill>
                            <a:schemeClr val="dk1"/>
                          </a:solidFill>
                          <a:latin typeface="+mn-lt"/>
                          <a:ea typeface="+mn-ea"/>
                          <a:cs typeface="+mn-cs"/>
                        </a:rPr>
                        <a:t>Want APP to support Streaming and Random Access Scenarios</a:t>
                      </a:r>
                    </a:p>
                    <a:p>
                      <a:pPr marL="342900" indent="-342900">
                        <a:buFont typeface="Arial" panose="020B0604020202020204" pitchFamily="34" charset="0"/>
                        <a:buChar char="•"/>
                      </a:pPr>
                      <a:r>
                        <a:rPr lang="en-US" sz="2000" kern="1200" baseline="0" dirty="0">
                          <a:solidFill>
                            <a:schemeClr val="dk1"/>
                          </a:solidFill>
                          <a:latin typeface="+mn-lt"/>
                          <a:ea typeface="+mn-ea"/>
                          <a:cs typeface="+mn-cs"/>
                        </a:rPr>
                        <a:t>Access Application Data from Anywhere </a:t>
                      </a:r>
                    </a:p>
                  </a:txBody>
                  <a:tcPr/>
                </a:tc>
                <a:extLst>
                  <a:ext uri="{0D108BD9-81ED-4DB2-BD59-A6C34878D82A}">
                    <a16:rowId xmlns:a16="http://schemas.microsoft.com/office/drawing/2014/main" xmlns="" val="2694357113"/>
                  </a:ext>
                </a:extLst>
              </a:tr>
              <a:tr h="464046">
                <a:tc>
                  <a:txBody>
                    <a:bodyPr/>
                    <a:lstStyle/>
                    <a:p>
                      <a:r>
                        <a:rPr lang="en-US" sz="2000" dirty="0">
                          <a:effectLst>
                            <a:outerShdw blurRad="38100" dist="38100" dir="2700000" algn="tl">
                              <a:srgbClr val="000000">
                                <a:alpha val="43137"/>
                              </a:srgbClr>
                            </a:outerShdw>
                          </a:effectLst>
                        </a:rPr>
                        <a:t>Azure Data Disks</a:t>
                      </a:r>
                    </a:p>
                  </a:txBody>
                  <a:tcPr/>
                </a:tc>
                <a:tc>
                  <a:txBody>
                    <a:bodyPr/>
                    <a:lstStyle/>
                    <a:p>
                      <a:pPr marL="342900" indent="-342900">
                        <a:buFont typeface="Arial" panose="020B0604020202020204" pitchFamily="34" charset="0"/>
                        <a:buChar char="•"/>
                      </a:pPr>
                      <a:r>
                        <a:rPr lang="en-US" sz="2000" baseline="0" dirty="0"/>
                        <a:t>Client Libraries and REST</a:t>
                      </a:r>
                    </a:p>
                    <a:p>
                      <a:pPr marL="342900" indent="-342900">
                        <a:buFont typeface="Arial" panose="020B0604020202020204" pitchFamily="34" charset="0"/>
                        <a:buChar char="•"/>
                      </a:pPr>
                      <a:r>
                        <a:rPr lang="en-US" sz="2000" dirty="0"/>
                        <a:t>Lift and Shift applications </a:t>
                      </a:r>
                      <a:r>
                        <a:rPr lang="en-US" sz="2000" i="1" u="sng" dirty="0"/>
                        <a:t>that use native file system APIs to read and write data to persistent disks.</a:t>
                      </a:r>
                      <a:endParaRPr lang="en-US" sz="2000" i="0" u="none" dirty="0"/>
                    </a:p>
                    <a:p>
                      <a:pPr marL="342900" indent="-342900">
                        <a:buFont typeface="Arial" panose="020B0604020202020204" pitchFamily="34" charset="0"/>
                        <a:buChar char="•"/>
                      </a:pPr>
                      <a:r>
                        <a:rPr lang="en-US" sz="2000" dirty="0"/>
                        <a:t>Store data that is </a:t>
                      </a:r>
                      <a:r>
                        <a:rPr lang="en-US" sz="2000" i="1" u="sng" dirty="0"/>
                        <a:t>not required </a:t>
                      </a:r>
                      <a:r>
                        <a:rPr lang="en-US" sz="2000" dirty="0"/>
                        <a:t>to be accessed from outside the virtual machine to which the disk is attached.</a:t>
                      </a:r>
                      <a:endParaRPr lang="en-US" sz="2000" i="1" u="sng" dirty="0"/>
                    </a:p>
                  </a:txBody>
                  <a:tcPr/>
                </a:tc>
                <a:extLst>
                  <a:ext uri="{0D108BD9-81ED-4DB2-BD59-A6C34878D82A}">
                    <a16:rowId xmlns:a16="http://schemas.microsoft.com/office/drawing/2014/main" xmlns="" val="783859730"/>
                  </a:ext>
                </a:extLst>
              </a:tr>
            </a:tbl>
          </a:graphicData>
        </a:graphic>
      </p:graphicFrame>
    </p:spTree>
    <p:extLst>
      <p:ext uri="{BB962C8B-B14F-4D97-AF65-F5344CB8AC3E}">
        <p14:creationId xmlns:p14="http://schemas.microsoft.com/office/powerpoint/2010/main" val="19130155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Manage Access</a:t>
            </a:r>
          </a:p>
        </p:txBody>
      </p:sp>
      <p:sp>
        <p:nvSpPr>
          <p:cNvPr id="3" name="Content Placeholder 2"/>
          <p:cNvSpPr>
            <a:spLocks noGrp="1"/>
          </p:cNvSpPr>
          <p:nvPr>
            <p:ph idx="4294967295"/>
          </p:nvPr>
        </p:nvSpPr>
        <p:spPr>
          <a:xfrm>
            <a:off x="530785" y="1058862"/>
            <a:ext cx="11633418" cy="6093976"/>
          </a:xfrm>
          <a:prstGeom prst="rect">
            <a:avLst/>
          </a:prstGeom>
        </p:spPr>
        <p:txBody>
          <a:bodyPr/>
          <a:lstStyle/>
          <a:p>
            <a:pPr marL="0" indent="0">
              <a:buNone/>
            </a:pPr>
            <a:r>
              <a:rPr lang="en-US" sz="3700" dirty="0">
                <a:gradFill>
                  <a:gsLst>
                    <a:gs pos="1250">
                      <a:srgbClr val="D83B01"/>
                    </a:gs>
                    <a:gs pos="99000">
                      <a:srgbClr val="D83B01"/>
                    </a:gs>
                  </a:gsLst>
                  <a:lin ang="5400000" scaled="0"/>
                </a:gradFill>
              </a:rPr>
              <a:t>SAS – Shared Access Signatures</a:t>
            </a:r>
          </a:p>
          <a:p>
            <a:pPr marL="241300" lvl="1" indent="0">
              <a:buNone/>
            </a:pPr>
            <a:r>
              <a:rPr lang="en-US" sz="2000" dirty="0"/>
              <a:t>2 Types : </a:t>
            </a:r>
            <a:r>
              <a:rPr lang="en-US" sz="2000" dirty="0">
                <a:solidFill>
                  <a:srgbClr val="00BCF2"/>
                </a:solidFill>
              </a:rPr>
              <a:t>Ad Hoc SAS </a:t>
            </a:r>
            <a:r>
              <a:rPr lang="en-US" sz="2000" dirty="0"/>
              <a:t>&amp; </a:t>
            </a:r>
            <a:r>
              <a:rPr lang="en-US" sz="2000" dirty="0">
                <a:solidFill>
                  <a:srgbClr val="00BCF2"/>
                </a:solidFill>
              </a:rPr>
              <a:t>SAS controlled by Stored Access Policy</a:t>
            </a:r>
          </a:p>
          <a:p>
            <a:pPr marL="241300" lvl="1" indent="0">
              <a:buNone/>
            </a:pPr>
            <a:r>
              <a:rPr lang="en-US" sz="2000" dirty="0">
                <a:solidFill>
                  <a:srgbClr val="00BCF2"/>
                </a:solidFill>
              </a:rPr>
              <a:t>Delegated access </a:t>
            </a:r>
            <a:r>
              <a:rPr lang="en-US" sz="2000" dirty="0"/>
              <a:t>to Storage Account Resources &gt; </a:t>
            </a:r>
            <a:r>
              <a:rPr lang="en-US" sz="2000" dirty="0">
                <a:solidFill>
                  <a:srgbClr val="00BCF2"/>
                </a:solidFill>
              </a:rPr>
              <a:t>Blobs, Queues, Tables</a:t>
            </a:r>
          </a:p>
          <a:p>
            <a:pPr marL="241300" lvl="1" indent="0">
              <a:buNone/>
            </a:pPr>
            <a:r>
              <a:rPr lang="en-US" sz="2000" dirty="0">
                <a:solidFill>
                  <a:srgbClr val="00BCF2"/>
                </a:solidFill>
              </a:rPr>
              <a:t>URI format </a:t>
            </a:r>
            <a:r>
              <a:rPr lang="en-US" sz="2000" dirty="0"/>
              <a:t>with </a:t>
            </a:r>
            <a:r>
              <a:rPr lang="en-US" sz="2000" dirty="0">
                <a:solidFill>
                  <a:srgbClr val="00BCF2"/>
                </a:solidFill>
              </a:rPr>
              <a:t>permissions</a:t>
            </a:r>
            <a:r>
              <a:rPr lang="en-US" sz="2000" dirty="0"/>
              <a:t> and </a:t>
            </a:r>
            <a:r>
              <a:rPr lang="en-US" sz="2000" dirty="0">
                <a:solidFill>
                  <a:srgbClr val="00BCF2"/>
                </a:solidFill>
              </a:rPr>
              <a:t>specified time | </a:t>
            </a:r>
            <a:r>
              <a:rPr lang="en-US" sz="2000" b="1" dirty="0">
                <a:solidFill>
                  <a:srgbClr val="00BCF2"/>
                </a:solidFill>
              </a:rPr>
              <a:t>signedidentifier</a:t>
            </a:r>
            <a:r>
              <a:rPr lang="en-US" sz="2000" dirty="0">
                <a:solidFill>
                  <a:srgbClr val="00BCF2"/>
                </a:solidFill>
              </a:rPr>
              <a:t> </a:t>
            </a:r>
            <a:r>
              <a:rPr lang="en-US" sz="2000" dirty="0">
                <a:solidFill>
                  <a:schemeClr val="tx1"/>
                </a:solidFill>
              </a:rPr>
              <a:t>specifies</a:t>
            </a:r>
            <a:r>
              <a:rPr lang="en-US" sz="2000" dirty="0">
                <a:solidFill>
                  <a:srgbClr val="00FF00"/>
                </a:solidFill>
              </a:rPr>
              <a:t> </a:t>
            </a:r>
            <a:r>
              <a:rPr lang="en-US" sz="2000" dirty="0">
                <a:solidFill>
                  <a:srgbClr val="00BCF2"/>
                </a:solidFill>
              </a:rPr>
              <a:t>Stored Access Policy</a:t>
            </a:r>
          </a:p>
          <a:p>
            <a:pPr marL="241300" lvl="1" indent="0">
              <a:buNone/>
            </a:pPr>
            <a:r>
              <a:rPr lang="en-US" sz="2000" dirty="0"/>
              <a:t>Client then passes the SAS to constructor or method</a:t>
            </a:r>
          </a:p>
          <a:p>
            <a:pPr marL="0" indent="0">
              <a:buNone/>
            </a:pPr>
            <a:r>
              <a:rPr lang="en-US" sz="3700" dirty="0">
                <a:gradFill>
                  <a:gsLst>
                    <a:gs pos="1250">
                      <a:srgbClr val="D83B01"/>
                    </a:gs>
                    <a:gs pos="99000">
                      <a:srgbClr val="D83B01"/>
                    </a:gs>
                  </a:gsLst>
                  <a:lin ang="5400000" scaled="0"/>
                </a:gradFill>
              </a:rPr>
              <a:t>Stored Access Policies</a:t>
            </a:r>
          </a:p>
          <a:p>
            <a:pPr marL="241300" lvl="1" indent="0">
              <a:buNone/>
            </a:pPr>
            <a:r>
              <a:rPr lang="en-US" sz="2000" dirty="0"/>
              <a:t>Groups SASs + provide additional restrictions | up to 64 char</a:t>
            </a:r>
          </a:p>
          <a:p>
            <a:pPr marL="241300" lvl="1" indent="0">
              <a:buNone/>
            </a:pPr>
            <a:r>
              <a:rPr lang="en-US" sz="2000" dirty="0"/>
              <a:t>Greater control | </a:t>
            </a:r>
            <a:r>
              <a:rPr lang="en-US" sz="2000" dirty="0">
                <a:solidFill>
                  <a:srgbClr val="00BCF2"/>
                </a:solidFill>
              </a:rPr>
              <a:t>Best Practice to use with SAS</a:t>
            </a:r>
          </a:p>
          <a:p>
            <a:pPr marL="241300" lvl="1" indent="0">
              <a:buNone/>
            </a:pPr>
            <a:r>
              <a:rPr lang="en-US" sz="2000" dirty="0">
                <a:solidFill>
                  <a:srgbClr val="00BCF2"/>
                </a:solidFill>
              </a:rPr>
              <a:t>5 policies per Container</a:t>
            </a:r>
            <a:r>
              <a:rPr lang="en-US" sz="2000" dirty="0"/>
              <a:t>, queue or table.  Each policy-unlimited SASs	</a:t>
            </a:r>
          </a:p>
          <a:p>
            <a:pPr marL="0" indent="0">
              <a:buNone/>
            </a:pPr>
            <a:r>
              <a:rPr lang="en-US" sz="3700" dirty="0">
                <a:gradFill>
                  <a:gsLst>
                    <a:gs pos="1250">
                      <a:srgbClr val="D83B01"/>
                    </a:gs>
                    <a:gs pos="99000">
                      <a:srgbClr val="D83B01"/>
                    </a:gs>
                  </a:gsLst>
                  <a:lin ang="5400000" scaled="0"/>
                </a:gradFill>
              </a:rPr>
              <a:t>Regenerate Keys</a:t>
            </a:r>
          </a:p>
          <a:p>
            <a:pPr marL="241300" lvl="1" indent="0">
              <a:buNone/>
            </a:pPr>
            <a:r>
              <a:rPr lang="en-US" sz="2000" dirty="0"/>
              <a:t>WHY?  Increase security</a:t>
            </a:r>
          </a:p>
          <a:p>
            <a:pPr marL="241300" lvl="1" indent="0">
              <a:buNone/>
            </a:pPr>
            <a:r>
              <a:rPr lang="en-US" sz="2000" dirty="0"/>
              <a:t>Affects virtual machines, media services, and any applications dependent on the storage account. Must update all clients to use the new key.</a:t>
            </a:r>
          </a:p>
          <a:p>
            <a:pPr marL="241300" lvl="1" indent="0">
              <a:buNone/>
            </a:pPr>
            <a:endParaRPr lang="en-US" sz="2000" dirty="0"/>
          </a:p>
          <a:p>
            <a:pPr marL="241300" lvl="1" indent="0">
              <a:buNone/>
            </a:pPr>
            <a:endParaRPr lang="en-US" sz="2000" dirty="0"/>
          </a:p>
        </p:txBody>
      </p:sp>
      <p:sp>
        <p:nvSpPr>
          <p:cNvPr id="5" name="Rectangle 4"/>
          <p:cNvSpPr/>
          <p:nvPr/>
        </p:nvSpPr>
        <p:spPr>
          <a:xfrm>
            <a:off x="5913437" y="6212402"/>
            <a:ext cx="6379182" cy="400110"/>
          </a:xfrm>
          <a:prstGeom prst="rect">
            <a:avLst/>
          </a:prstGeom>
        </p:spPr>
        <p:txBody>
          <a:bodyPr wrap="none">
            <a:spAutoFit/>
          </a:bodyPr>
          <a:lstStyle/>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Share Access Signatures, Pt 1</a:t>
            </a:r>
            <a:r>
              <a:rPr kumimoji="0" lang="en-US" sz="2000" b="0" i="0" u="none" strike="noStrike" kern="1200" cap="none" spc="0" normalizeH="0" baseline="0" noProof="0" dirty="0">
                <a:ln>
                  <a:noFill/>
                </a:ln>
                <a:solidFill>
                  <a:srgbClr val="FFFFFF"/>
                </a:solidFill>
                <a:effectLst/>
                <a:uLnTx/>
                <a:uFillTx/>
                <a:latin typeface="Segoe UI"/>
                <a:ea typeface="+mn-ea"/>
                <a:cs typeface="+mn-cs"/>
              </a:rPr>
              <a:t> |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4"/>
              </a:rPr>
              <a:t>Stored Access Policies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82487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Configure diagnostics, monitoring and analytics</a:t>
            </a:r>
          </a:p>
        </p:txBody>
      </p:sp>
      <p:sp>
        <p:nvSpPr>
          <p:cNvPr id="3" name="Content Placeholder 2"/>
          <p:cNvSpPr>
            <a:spLocks noGrp="1"/>
          </p:cNvSpPr>
          <p:nvPr>
            <p:ph idx="4294967295"/>
          </p:nvPr>
        </p:nvSpPr>
        <p:spPr>
          <a:xfrm>
            <a:off x="530785" y="1058862"/>
            <a:ext cx="7668652" cy="5970865"/>
          </a:xfrm>
          <a:prstGeom prst="rect">
            <a:avLst/>
          </a:prstGeom>
        </p:spPr>
        <p:txBody>
          <a:bodyPr/>
          <a:lstStyle/>
          <a:p>
            <a:pPr marL="0" indent="0">
              <a:buNone/>
            </a:pPr>
            <a:r>
              <a:rPr lang="en-US" sz="3700" dirty="0">
                <a:gradFill>
                  <a:gsLst>
                    <a:gs pos="1250">
                      <a:srgbClr val="D83B01"/>
                    </a:gs>
                    <a:gs pos="99000">
                      <a:srgbClr val="D83B01"/>
                    </a:gs>
                  </a:gsLst>
                  <a:lin ang="5400000" scaled="0"/>
                </a:gradFill>
              </a:rPr>
              <a:t>Configure Retention Policies</a:t>
            </a:r>
          </a:p>
          <a:p>
            <a:pPr marL="241300" lvl="1" indent="0">
              <a:buNone/>
            </a:pPr>
            <a:r>
              <a:rPr lang="en-US" sz="2000" dirty="0"/>
              <a:t># Days (1-365) | zero = set no policy</a:t>
            </a:r>
          </a:p>
          <a:p>
            <a:pPr marL="0" indent="0">
              <a:buNone/>
            </a:pPr>
            <a:r>
              <a:rPr lang="en-US" sz="3700" dirty="0">
                <a:gradFill>
                  <a:gsLst>
                    <a:gs pos="1250">
                      <a:srgbClr val="D83B01"/>
                    </a:gs>
                    <a:gs pos="99000">
                      <a:srgbClr val="D83B01"/>
                    </a:gs>
                  </a:gsLst>
                  <a:lin ang="5400000" scaled="0"/>
                </a:gradFill>
              </a:rPr>
              <a:t>Logging Levels</a:t>
            </a:r>
          </a:p>
          <a:p>
            <a:pPr marL="241300" lvl="1" indent="0">
              <a:buNone/>
            </a:pPr>
            <a:r>
              <a:rPr lang="en-US" sz="2000" dirty="0">
                <a:solidFill>
                  <a:srgbClr val="00BCF2"/>
                </a:solidFill>
              </a:rPr>
              <a:t>Minimal</a:t>
            </a:r>
            <a:r>
              <a:rPr lang="en-US" sz="2000" dirty="0">
                <a:solidFill>
                  <a:srgbClr val="00FF00"/>
                </a:solidFill>
              </a:rPr>
              <a:t> </a:t>
            </a:r>
            <a:r>
              <a:rPr lang="en-US" sz="2000" dirty="0"/>
              <a:t>e.g. ingress/egress, availability, latency, &amp; success %’s</a:t>
            </a:r>
          </a:p>
          <a:p>
            <a:pPr marL="241300" lvl="1" indent="0">
              <a:buNone/>
            </a:pPr>
            <a:r>
              <a:rPr lang="en-US" sz="2000" dirty="0"/>
              <a:t>Aggregated for the </a:t>
            </a:r>
            <a:r>
              <a:rPr lang="en-US" sz="2000" dirty="0">
                <a:solidFill>
                  <a:srgbClr val="00BCF2"/>
                </a:solidFill>
              </a:rPr>
              <a:t>Blob</a:t>
            </a:r>
            <a:r>
              <a:rPr lang="en-US" sz="2000" dirty="0"/>
              <a:t>, </a:t>
            </a:r>
            <a:r>
              <a:rPr lang="en-US" sz="2000" dirty="0">
                <a:solidFill>
                  <a:srgbClr val="00BCF2"/>
                </a:solidFill>
              </a:rPr>
              <a:t>Table</a:t>
            </a:r>
            <a:r>
              <a:rPr lang="en-US" sz="2000" dirty="0"/>
              <a:t>, and </a:t>
            </a:r>
            <a:r>
              <a:rPr lang="en-US" sz="2000" dirty="0">
                <a:solidFill>
                  <a:srgbClr val="00BCF2"/>
                </a:solidFill>
              </a:rPr>
              <a:t>Queue</a:t>
            </a:r>
            <a:r>
              <a:rPr lang="en-US" sz="2000" dirty="0"/>
              <a:t> services.</a:t>
            </a:r>
          </a:p>
          <a:p>
            <a:pPr marL="241300" lvl="1" indent="0">
              <a:buNone/>
            </a:pPr>
            <a:r>
              <a:rPr lang="en-US" sz="2000" dirty="0">
                <a:solidFill>
                  <a:srgbClr val="00BCF2"/>
                </a:solidFill>
              </a:rPr>
              <a:t>Verbose</a:t>
            </a:r>
            <a:r>
              <a:rPr lang="en-US" sz="2000" dirty="0"/>
              <a:t> – Same as above + collects same metrics </a:t>
            </a:r>
          </a:p>
          <a:p>
            <a:pPr marL="241300" lvl="1" indent="0">
              <a:buNone/>
            </a:pPr>
            <a:r>
              <a:rPr lang="en-US" sz="2000" dirty="0"/>
              <a:t>per each storage operation in Azure Storage Service API. Enables closer analysis of issues occurring during application operations. </a:t>
            </a:r>
          </a:p>
          <a:p>
            <a:pPr marL="241300" lvl="1" indent="0">
              <a:buNone/>
            </a:pPr>
            <a:r>
              <a:rPr lang="en-US" sz="2000" dirty="0">
                <a:solidFill>
                  <a:srgbClr val="00BCF2"/>
                </a:solidFill>
              </a:rPr>
              <a:t>Off</a:t>
            </a:r>
            <a:r>
              <a:rPr lang="en-US" sz="2000" dirty="0"/>
              <a:t> - Turns off monitoring. Existing monitoring data persisted till end of retention period. </a:t>
            </a:r>
          </a:p>
          <a:p>
            <a:pPr marL="0" indent="0">
              <a:buNone/>
            </a:pPr>
            <a:r>
              <a:rPr lang="en-US" sz="3700" dirty="0">
                <a:gradFill>
                  <a:gsLst>
                    <a:gs pos="1250">
                      <a:srgbClr val="D83B01"/>
                    </a:gs>
                    <a:gs pos="99000">
                      <a:srgbClr val="D83B01"/>
                    </a:gs>
                  </a:gsLst>
                  <a:lin ang="5400000" scaled="0"/>
                </a:gradFill>
              </a:rPr>
              <a:t>Analyze Logs</a:t>
            </a:r>
          </a:p>
          <a:p>
            <a:pPr marL="241300" lvl="1" indent="0">
              <a:buNone/>
            </a:pPr>
            <a:r>
              <a:rPr lang="en-US" sz="2000" dirty="0"/>
              <a:t>Logs saved in </a:t>
            </a:r>
            <a:r>
              <a:rPr lang="en-US" sz="2000" dirty="0">
                <a:solidFill>
                  <a:srgbClr val="00BCF2"/>
                </a:solidFill>
              </a:rPr>
              <a:t>blob container $logs </a:t>
            </a:r>
            <a:r>
              <a:rPr lang="en-US" sz="2000" dirty="0"/>
              <a:t>in storage account. </a:t>
            </a:r>
          </a:p>
          <a:p>
            <a:pPr marL="241300" lvl="1" indent="0">
              <a:buNone/>
            </a:pPr>
            <a:r>
              <a:rPr lang="en-US" sz="2000" dirty="0"/>
              <a:t>Use </a:t>
            </a:r>
            <a:r>
              <a:rPr lang="en-US" sz="2000" dirty="0">
                <a:solidFill>
                  <a:srgbClr val="00BCF2"/>
                </a:solidFill>
              </a:rPr>
              <a:t>Blob svc API </a:t>
            </a:r>
            <a:r>
              <a:rPr lang="en-US" sz="2000" dirty="0"/>
              <a:t>to access  </a:t>
            </a:r>
            <a:r>
              <a:rPr lang="en-US" sz="1600" dirty="0">
                <a:hlinkClick r:id="rId3"/>
              </a:rPr>
              <a:t>Read more on logs!</a:t>
            </a:r>
            <a:endParaRPr lang="en-US" sz="2000" dirty="0"/>
          </a:p>
          <a:p>
            <a:pPr marL="241300" lvl="1" indent="0">
              <a:buNone/>
            </a:pPr>
            <a:endParaRPr lang="en-US" sz="2000" dirty="0"/>
          </a:p>
        </p:txBody>
      </p:sp>
      <p:sp>
        <p:nvSpPr>
          <p:cNvPr id="7" name="Rectangle 6"/>
          <p:cNvSpPr/>
          <p:nvPr/>
        </p:nvSpPr>
        <p:spPr>
          <a:xfrm>
            <a:off x="8461368" y="6061795"/>
            <a:ext cx="3172856"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See </a:t>
            </a: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4"/>
              </a:rPr>
              <a:t>Monitor Storage Account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67704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prepare and take the Exam</a:t>
            </a:r>
          </a:p>
        </p:txBody>
      </p:sp>
      <p:sp>
        <p:nvSpPr>
          <p:cNvPr id="6" name="Text Placeholder 5"/>
          <p:cNvSpPr>
            <a:spLocks noGrp="1"/>
          </p:cNvSpPr>
          <p:nvPr>
            <p:ph type="body" sz="quarter" idx="10"/>
          </p:nvPr>
        </p:nvSpPr>
        <p:spPr>
          <a:xfrm>
            <a:off x="274638" y="1212850"/>
            <a:ext cx="11887200" cy="5078313"/>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a:t>
            </a:r>
          </a:p>
          <a:p>
            <a:pPr lvl="1"/>
            <a:r>
              <a:rPr lang="en-US" b="1" dirty="0">
                <a:solidFill>
                  <a:srgbClr val="FF0000"/>
                </a:solidFill>
              </a:rPr>
              <a:t>Caveat Emptor! </a:t>
            </a:r>
            <a:r>
              <a:rPr lang="en-US" dirty="0"/>
              <a:t>Anything not in the exam </a:t>
            </a:r>
            <a:r>
              <a:rPr lang="en-US" dirty="0">
                <a:hlinkClick r:id="rId4"/>
              </a:rPr>
              <a:t>70-533 exam objectives</a:t>
            </a:r>
            <a:r>
              <a:rPr lang="en-US" dirty="0"/>
              <a:t>, future “previews”, or really old (ASM)</a:t>
            </a:r>
          </a:p>
          <a:p>
            <a:pPr lvl="1"/>
            <a:r>
              <a:rPr lang="en-US" dirty="0"/>
              <a:t>Get a </a:t>
            </a:r>
            <a:r>
              <a:rPr lang="en-US" dirty="0">
                <a:hlinkClick r:id="rId5"/>
              </a:rPr>
              <a:t>Free trial account</a:t>
            </a:r>
            <a:r>
              <a:rPr lang="en-US" dirty="0"/>
              <a:t>.</a:t>
            </a:r>
          </a:p>
          <a:p>
            <a:pPr lvl="1"/>
            <a:r>
              <a:rPr lang="en-US" dirty="0"/>
              <a:t>Ignite </a:t>
            </a:r>
            <a:r>
              <a:rPr lang="en-US" dirty="0">
                <a:hlinkClick r:id="rId6"/>
              </a:rPr>
              <a:t>Hands-On Workshops/Labs</a:t>
            </a:r>
            <a:endParaRPr lang="en-US" dirty="0"/>
          </a:p>
          <a:p>
            <a:pPr lvl="1"/>
            <a:r>
              <a:rPr lang="en-US" dirty="0">
                <a:hlinkClick r:id="rId7"/>
              </a:rPr>
              <a:t>Microsoft Virtual Academy</a:t>
            </a:r>
            <a:r>
              <a:rPr lang="en-US" dirty="0"/>
              <a:t> (MVA) </a:t>
            </a:r>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p:txBody>
      </p:sp>
    </p:spTree>
    <p:extLst>
      <p:ext uri="{BB962C8B-B14F-4D97-AF65-F5344CB8AC3E}">
        <p14:creationId xmlns:p14="http://schemas.microsoft.com/office/powerpoint/2010/main" val="2541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Implement SQL databases</a:t>
            </a:r>
          </a:p>
        </p:txBody>
      </p:sp>
      <p:sp>
        <p:nvSpPr>
          <p:cNvPr id="3" name="Content Placeholder 2"/>
          <p:cNvSpPr>
            <a:spLocks noGrp="1"/>
          </p:cNvSpPr>
          <p:nvPr>
            <p:ph idx="4294967295"/>
          </p:nvPr>
        </p:nvSpPr>
        <p:spPr>
          <a:xfrm>
            <a:off x="530785" y="1230998"/>
            <a:ext cx="11633418" cy="6309420"/>
          </a:xfrm>
          <a:prstGeom prst="rect">
            <a:avLst/>
          </a:prstGeom>
        </p:spPr>
        <p:txBody>
          <a:bodyPr/>
          <a:lstStyle/>
          <a:p>
            <a:pPr marL="0" indent="0">
              <a:buNone/>
            </a:pPr>
            <a:r>
              <a:rPr lang="en-US" sz="3700" dirty="0" err="1">
                <a:gradFill>
                  <a:gsLst>
                    <a:gs pos="1250">
                      <a:srgbClr val="D83B01"/>
                    </a:gs>
                    <a:gs pos="99000">
                      <a:srgbClr val="D83B01"/>
                    </a:gs>
                  </a:gsLst>
                  <a:lin ang="5400000" scaled="0"/>
                </a:gradFill>
              </a:rPr>
              <a:t>Im</a:t>
            </a:r>
            <a:r>
              <a:rPr lang="en-US" sz="3700" dirty="0">
                <a:gradFill>
                  <a:gsLst>
                    <a:gs pos="1250">
                      <a:srgbClr val="D83B01"/>
                    </a:gs>
                    <a:gs pos="99000">
                      <a:srgbClr val="D83B01"/>
                    </a:gs>
                  </a:gsLst>
                  <a:lin ang="5400000" scaled="0"/>
                </a:gradFill>
              </a:rPr>
              <a:t>/Export Data </a:t>
            </a:r>
          </a:p>
          <a:p>
            <a:pPr marL="241300" lvl="1" indent="0">
              <a:buNone/>
            </a:pPr>
            <a:r>
              <a:rPr lang="en-US" sz="2000" dirty="0">
                <a:solidFill>
                  <a:srgbClr val="00BCF2"/>
                </a:solidFill>
              </a:rPr>
              <a:t>Geo-Restore &amp; Point in Time </a:t>
            </a:r>
            <a:r>
              <a:rPr lang="en-US" sz="2000" dirty="0"/>
              <a:t>preferred</a:t>
            </a:r>
          </a:p>
          <a:p>
            <a:pPr marL="241300" lvl="1" indent="0">
              <a:buNone/>
            </a:pPr>
            <a:r>
              <a:rPr lang="en-US" sz="2000" dirty="0"/>
              <a:t>Can use for Archiving</a:t>
            </a:r>
          </a:p>
          <a:p>
            <a:pPr marL="241300" lvl="1" indent="0">
              <a:buNone/>
            </a:pPr>
            <a:r>
              <a:rPr lang="en-US" sz="2000" dirty="0"/>
              <a:t>Can combine with Database Copy</a:t>
            </a:r>
          </a:p>
          <a:p>
            <a:pPr marL="241300" lvl="1" indent="0">
              <a:buNone/>
            </a:pPr>
            <a:r>
              <a:rPr lang="en-US" sz="2000" dirty="0"/>
              <a:t>Temp increase </a:t>
            </a:r>
            <a:r>
              <a:rPr lang="en-US" sz="2000" dirty="0" err="1"/>
              <a:t>perf</a:t>
            </a:r>
            <a:r>
              <a:rPr lang="en-US" sz="2000" dirty="0"/>
              <a:t> level to decrease export times</a:t>
            </a:r>
          </a:p>
          <a:p>
            <a:pPr marL="241300" lvl="1" indent="0">
              <a:buNone/>
            </a:pPr>
            <a:r>
              <a:rPr lang="en-US" sz="2000" dirty="0"/>
              <a:t>Export is in bulk | no guarantee on transactional consistency</a:t>
            </a:r>
          </a:p>
          <a:p>
            <a:pPr marL="241300" lvl="1" indent="0">
              <a:buNone/>
            </a:pPr>
            <a:r>
              <a:rPr lang="en-US" sz="2000" dirty="0"/>
              <a:t>Export =</a:t>
            </a:r>
            <a:r>
              <a:rPr lang="en-US" sz="2000" dirty="0">
                <a:solidFill>
                  <a:srgbClr val="00BCF2"/>
                </a:solidFill>
              </a:rPr>
              <a:t> BACPAC </a:t>
            </a:r>
            <a:r>
              <a:rPr lang="en-US" sz="2000" dirty="0"/>
              <a:t>files | requires </a:t>
            </a:r>
            <a:r>
              <a:rPr lang="en-US" sz="2000" dirty="0">
                <a:solidFill>
                  <a:srgbClr val="00BCF2"/>
                </a:solidFill>
              </a:rPr>
              <a:t>Storage Account </a:t>
            </a:r>
            <a:r>
              <a:rPr lang="en-US" sz="2000" dirty="0">
                <a:solidFill>
                  <a:schemeClr val="tx1"/>
                </a:solidFill>
              </a:rPr>
              <a:t>| Use</a:t>
            </a:r>
            <a:r>
              <a:rPr lang="en-US" sz="2000" dirty="0">
                <a:solidFill>
                  <a:srgbClr val="00FF00"/>
                </a:solidFill>
              </a:rPr>
              <a:t> </a:t>
            </a:r>
            <a:r>
              <a:rPr lang="en-US" sz="2000" dirty="0">
                <a:solidFill>
                  <a:srgbClr val="00BCF2"/>
                </a:solidFill>
              </a:rPr>
              <a:t>Export Data-tier Application Wizard</a:t>
            </a:r>
          </a:p>
          <a:p>
            <a:pPr marL="241300" lvl="1" indent="0">
              <a:buNone/>
            </a:pPr>
            <a:r>
              <a:rPr lang="en-US" sz="2000" dirty="0"/>
              <a:t>Can Schedule </a:t>
            </a:r>
            <a:r>
              <a:rPr lang="en-US" sz="2000" dirty="0">
                <a:solidFill>
                  <a:srgbClr val="00BCF2"/>
                </a:solidFill>
              </a:rPr>
              <a:t>Automated Exports </a:t>
            </a:r>
            <a:r>
              <a:rPr lang="en-US" sz="2000" dirty="0">
                <a:solidFill>
                  <a:schemeClr val="tx1"/>
                </a:solidFill>
              </a:rPr>
              <a:t>&amp; Also Can</a:t>
            </a:r>
            <a:r>
              <a:rPr lang="en-US" sz="2000" dirty="0">
                <a:solidFill>
                  <a:srgbClr val="00BCF2"/>
                </a:solidFill>
              </a:rPr>
              <a:t> Import/Export using REST API</a:t>
            </a:r>
          </a:p>
          <a:p>
            <a:pPr marL="0" indent="0">
              <a:buNone/>
            </a:pPr>
            <a:r>
              <a:rPr lang="en-US" sz="3700" dirty="0" err="1">
                <a:gradFill>
                  <a:gsLst>
                    <a:gs pos="1250">
                      <a:srgbClr val="D83B01"/>
                    </a:gs>
                    <a:gs pos="99000">
                      <a:srgbClr val="D83B01"/>
                    </a:gs>
                  </a:gsLst>
                  <a:lin ang="5400000" scaled="0"/>
                </a:gradFill>
              </a:rPr>
              <a:t>Im</a:t>
            </a:r>
            <a:r>
              <a:rPr lang="en-US" sz="3700" dirty="0">
                <a:gradFill>
                  <a:gsLst>
                    <a:gs pos="1250">
                      <a:srgbClr val="D83B01"/>
                    </a:gs>
                    <a:gs pos="99000">
                      <a:srgbClr val="D83B01"/>
                    </a:gs>
                  </a:gsLst>
                  <a:lin ang="5400000" scaled="0"/>
                </a:gradFill>
              </a:rPr>
              <a:t>/Export Schema</a:t>
            </a:r>
          </a:p>
          <a:p>
            <a:pPr marL="0" indent="0">
              <a:buNone/>
            </a:pPr>
            <a:r>
              <a:rPr lang="en-US" sz="2000" dirty="0"/>
              <a:t>A </a:t>
            </a:r>
            <a:r>
              <a:rPr lang="en-US" sz="2000" b="1" dirty="0">
                <a:solidFill>
                  <a:srgbClr val="00BCF2"/>
                </a:solidFill>
              </a:rPr>
              <a:t>DAC</a:t>
            </a:r>
            <a:r>
              <a:rPr lang="en-US" sz="2000" dirty="0">
                <a:solidFill>
                  <a:srgbClr val="00BCF2"/>
                </a:solidFill>
              </a:rPr>
              <a:t> package </a:t>
            </a:r>
            <a:r>
              <a:rPr lang="en-US" sz="2000" dirty="0"/>
              <a:t>vs </a:t>
            </a:r>
            <a:r>
              <a:rPr lang="en-US" sz="2000" b="1" dirty="0">
                <a:solidFill>
                  <a:srgbClr val="00BCF2"/>
                </a:solidFill>
              </a:rPr>
              <a:t>BACPAC</a:t>
            </a:r>
            <a:r>
              <a:rPr lang="en-US" sz="2000" dirty="0"/>
              <a:t> </a:t>
            </a:r>
            <a:r>
              <a:rPr lang="en-US" sz="2000" dirty="0">
                <a:latin typeface="+mn-lt"/>
              </a:rPr>
              <a:t>target different scenarios.</a:t>
            </a:r>
          </a:p>
          <a:p>
            <a:pPr marL="0" indent="0">
              <a:buNone/>
            </a:pPr>
            <a:r>
              <a:rPr lang="en-US" sz="2000" dirty="0">
                <a:latin typeface="+mn-lt"/>
              </a:rPr>
              <a:t>A </a:t>
            </a:r>
            <a:r>
              <a:rPr lang="en-US" sz="2000" dirty="0">
                <a:solidFill>
                  <a:srgbClr val="00BCF2"/>
                </a:solidFill>
                <a:latin typeface="+mn-lt"/>
              </a:rPr>
              <a:t>BACPAC</a:t>
            </a:r>
            <a:r>
              <a:rPr lang="en-US" sz="2000" dirty="0">
                <a:latin typeface="+mn-lt"/>
              </a:rPr>
              <a:t> contains </a:t>
            </a:r>
            <a:r>
              <a:rPr lang="en-US" sz="2000" u="sng" dirty="0">
                <a:solidFill>
                  <a:srgbClr val="00BCF2"/>
                </a:solidFill>
                <a:latin typeface="+mn-lt"/>
              </a:rPr>
              <a:t>both schema and data</a:t>
            </a:r>
            <a:r>
              <a:rPr lang="en-US" sz="2000" dirty="0">
                <a:solidFill>
                  <a:srgbClr val="00BCF2"/>
                </a:solidFill>
                <a:latin typeface="+mn-lt"/>
              </a:rPr>
              <a:t>, </a:t>
            </a:r>
            <a:r>
              <a:rPr lang="en-US" sz="2000" dirty="0">
                <a:latin typeface="+mn-lt"/>
              </a:rPr>
              <a:t>but does not support being imported to a database project for schema modification. </a:t>
            </a:r>
            <a:r>
              <a:rPr lang="en-US" sz="2000" dirty="0">
                <a:solidFill>
                  <a:srgbClr val="00BCF2"/>
                </a:solidFill>
                <a:latin typeface="+mn-lt"/>
              </a:rPr>
              <a:t>DAC packages </a:t>
            </a:r>
            <a:r>
              <a:rPr lang="en-US" sz="2000" dirty="0">
                <a:latin typeface="+mn-lt"/>
              </a:rPr>
              <a:t>contain </a:t>
            </a:r>
            <a:r>
              <a:rPr lang="en-US" sz="2000" u="sng" dirty="0">
                <a:solidFill>
                  <a:srgbClr val="00BCF2"/>
                </a:solidFill>
                <a:latin typeface="+mn-lt"/>
              </a:rPr>
              <a:t>only schema </a:t>
            </a:r>
            <a:r>
              <a:rPr lang="en-US" sz="2000" dirty="0">
                <a:latin typeface="+mn-lt"/>
              </a:rPr>
              <a:t>information import  into an </a:t>
            </a:r>
            <a:r>
              <a:rPr lang="en-US" sz="2000" dirty="0">
                <a:solidFill>
                  <a:srgbClr val="00BCF2"/>
                </a:solidFill>
                <a:latin typeface="+mn-lt"/>
              </a:rPr>
              <a:t>SSDT</a:t>
            </a:r>
            <a:r>
              <a:rPr lang="en-US" sz="2000" dirty="0">
                <a:solidFill>
                  <a:srgbClr val="00FF00"/>
                </a:solidFill>
                <a:latin typeface="+mn-lt"/>
              </a:rPr>
              <a:t> </a:t>
            </a:r>
            <a:r>
              <a:rPr lang="en-US" sz="2000" dirty="0">
                <a:latin typeface="+mn-lt"/>
              </a:rPr>
              <a:t>database project for further development work. The primary use for a DAC package is in deploying a database schema to development, testing, and then production environments.</a:t>
            </a:r>
          </a:p>
          <a:p>
            <a:pPr marL="241300" lvl="1" indent="0">
              <a:buNone/>
            </a:pPr>
            <a:endParaRPr lang="en-US" sz="2000" dirty="0"/>
          </a:p>
          <a:p>
            <a:pPr marL="241300" lvl="1" indent="0">
              <a:buNone/>
            </a:pPr>
            <a:endParaRPr lang="en-US" sz="2000" dirty="0"/>
          </a:p>
          <a:p>
            <a:pPr marL="241300" lvl="1" indent="0">
              <a:buNone/>
            </a:pPr>
            <a:endParaRPr lang="en-US" sz="2000" dirty="0"/>
          </a:p>
        </p:txBody>
      </p:sp>
      <p:sp>
        <p:nvSpPr>
          <p:cNvPr id="5" name="Rectangle 4"/>
          <p:cNvSpPr/>
          <p:nvPr/>
        </p:nvSpPr>
        <p:spPr>
          <a:xfrm>
            <a:off x="10104437" y="6392299"/>
            <a:ext cx="1663340" cy="400110"/>
          </a:xfrm>
          <a:prstGeom prst="rect">
            <a:avLst/>
          </a:prstGeom>
        </p:spPr>
        <p:txBody>
          <a:bodyPr wrap="none">
            <a:spAutoFit/>
          </a:bodyPr>
          <a:lstStyle/>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Read More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798956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Implement Azure Recovery Services</a:t>
            </a:r>
          </a:p>
        </p:txBody>
      </p:sp>
      <p:sp>
        <p:nvSpPr>
          <p:cNvPr id="3" name="Content Placeholder 2"/>
          <p:cNvSpPr>
            <a:spLocks noGrp="1"/>
          </p:cNvSpPr>
          <p:nvPr>
            <p:ph idx="4294967295"/>
          </p:nvPr>
        </p:nvSpPr>
        <p:spPr>
          <a:xfrm>
            <a:off x="530785" y="1230998"/>
            <a:ext cx="12088252" cy="5139869"/>
          </a:xfrm>
          <a:prstGeom prst="rect">
            <a:avLst/>
          </a:prstGeom>
        </p:spPr>
        <p:txBody>
          <a:bodyPr/>
          <a:lstStyle/>
          <a:p>
            <a:pPr marL="0" indent="0">
              <a:buNone/>
            </a:pPr>
            <a:r>
              <a:rPr lang="en-US" sz="3700" dirty="0">
                <a:gradFill>
                  <a:gsLst>
                    <a:gs pos="1250">
                      <a:srgbClr val="D83B01"/>
                    </a:gs>
                    <a:gs pos="99000">
                      <a:srgbClr val="D83B01"/>
                    </a:gs>
                  </a:gsLst>
                  <a:lin ang="5400000" scaled="0"/>
                </a:gradFill>
              </a:rPr>
              <a:t>Create Backup Vault</a:t>
            </a:r>
          </a:p>
          <a:p>
            <a:pPr marL="241300" lvl="1" indent="0">
              <a:buNone/>
            </a:pPr>
            <a:r>
              <a:rPr lang="en-US" sz="2000" dirty="0"/>
              <a:t>Backs up files/data from </a:t>
            </a:r>
            <a:r>
              <a:rPr lang="en-US" sz="2000" dirty="0">
                <a:solidFill>
                  <a:srgbClr val="00BCF2"/>
                </a:solidFill>
              </a:rPr>
              <a:t>Win Server </a:t>
            </a:r>
            <a:r>
              <a:rPr lang="en-US" sz="2000" dirty="0"/>
              <a:t>to </a:t>
            </a:r>
            <a:r>
              <a:rPr lang="en-US" sz="2000" dirty="0">
                <a:solidFill>
                  <a:srgbClr val="00BCF2"/>
                </a:solidFill>
              </a:rPr>
              <a:t>Azure</a:t>
            </a:r>
          </a:p>
          <a:p>
            <a:pPr marL="241300" lvl="1" indent="0">
              <a:buNone/>
            </a:pPr>
            <a:r>
              <a:rPr lang="en-US" sz="2000" dirty="0"/>
              <a:t>Create a backup vault in </a:t>
            </a:r>
            <a:r>
              <a:rPr lang="en-US" sz="2000" dirty="0">
                <a:solidFill>
                  <a:srgbClr val="00BCF2"/>
                </a:solidFill>
              </a:rPr>
              <a:t>geographic region</a:t>
            </a:r>
          </a:p>
          <a:p>
            <a:pPr marL="241300" lvl="1" indent="0">
              <a:buNone/>
            </a:pPr>
            <a:r>
              <a:rPr lang="en-US" sz="2000" dirty="0">
                <a:solidFill>
                  <a:srgbClr val="00BCF2"/>
                </a:solidFill>
              </a:rPr>
              <a:t>Vault Credentials </a:t>
            </a:r>
            <a:r>
              <a:rPr lang="en-US" sz="2000" dirty="0"/>
              <a:t>Replace Certificates</a:t>
            </a:r>
          </a:p>
          <a:p>
            <a:pPr marL="241300" lvl="1" indent="0">
              <a:buNone/>
            </a:pPr>
            <a:endParaRPr lang="en-US" sz="2000" dirty="0"/>
          </a:p>
          <a:p>
            <a:pPr marL="0" indent="0">
              <a:buNone/>
            </a:pPr>
            <a:r>
              <a:rPr lang="en-US" sz="3700" dirty="0">
                <a:gradFill>
                  <a:gsLst>
                    <a:gs pos="1250">
                      <a:srgbClr val="D83B01"/>
                    </a:gs>
                    <a:gs pos="99000">
                      <a:srgbClr val="D83B01"/>
                    </a:gs>
                  </a:gsLst>
                  <a:lin ang="5400000" scaled="0"/>
                </a:gradFill>
              </a:rPr>
              <a:t>Backup &amp; Restore Data</a:t>
            </a:r>
          </a:p>
          <a:p>
            <a:pPr marL="241300" lvl="1" indent="0">
              <a:buNone/>
            </a:pPr>
            <a:r>
              <a:rPr lang="en-US" sz="2000" dirty="0"/>
              <a:t>“Protected Items” = been backed up</a:t>
            </a:r>
          </a:p>
          <a:p>
            <a:pPr marL="241300" lvl="1" indent="0">
              <a:buNone/>
            </a:pPr>
            <a:r>
              <a:rPr lang="en-US" sz="2000" dirty="0"/>
              <a:t>Recover 2012 or 2008 R2 SP1</a:t>
            </a:r>
          </a:p>
          <a:p>
            <a:pPr marL="241300" lvl="1" indent="0">
              <a:buNone/>
            </a:pPr>
            <a:r>
              <a:rPr lang="en-US" sz="2000" dirty="0"/>
              <a:t>Alternate Server Recovery</a:t>
            </a:r>
          </a:p>
          <a:p>
            <a:pPr marL="241300" lvl="1" indent="0">
              <a:buNone/>
            </a:pPr>
            <a:r>
              <a:rPr lang="en-US" sz="2000" dirty="0"/>
              <a:t>Know thy </a:t>
            </a:r>
            <a:r>
              <a:rPr lang="en-US" sz="2000" dirty="0">
                <a:solidFill>
                  <a:srgbClr val="00BCF2"/>
                </a:solidFill>
              </a:rPr>
              <a:t>Passphrase</a:t>
            </a:r>
            <a:r>
              <a:rPr lang="en-US" sz="2000" dirty="0"/>
              <a:t> used to encrypt original</a:t>
            </a:r>
          </a:p>
          <a:p>
            <a:pPr marL="241300" lvl="1" indent="0">
              <a:buNone/>
            </a:pPr>
            <a:r>
              <a:rPr lang="en-US" sz="2000" dirty="0"/>
              <a:t>New server to recover </a:t>
            </a:r>
            <a:r>
              <a:rPr lang="en-US" sz="2000" dirty="0">
                <a:solidFill>
                  <a:srgbClr val="00BCF2"/>
                </a:solidFill>
              </a:rPr>
              <a:t>does not </a:t>
            </a:r>
            <a:r>
              <a:rPr lang="en-US" sz="2000" dirty="0"/>
              <a:t>need to be same </a:t>
            </a:r>
            <a:r>
              <a:rPr lang="en-US" sz="2000" dirty="0">
                <a:solidFill>
                  <a:srgbClr val="00BCF2"/>
                </a:solidFill>
              </a:rPr>
              <a:t>DNS/NetBIOS</a:t>
            </a:r>
            <a:r>
              <a:rPr lang="en-US" sz="2000" dirty="0"/>
              <a:t> name</a:t>
            </a:r>
          </a:p>
          <a:p>
            <a:pPr marL="241300" lvl="1" indent="0">
              <a:buNone/>
            </a:pPr>
            <a:r>
              <a:rPr lang="en-US" sz="2000" b="1" dirty="0">
                <a:solidFill>
                  <a:srgbClr val="00BCF2"/>
                </a:solidFill>
              </a:rPr>
              <a:t>Start-</a:t>
            </a:r>
            <a:r>
              <a:rPr lang="en-US" sz="2000" b="1" dirty="0" err="1">
                <a:solidFill>
                  <a:srgbClr val="00BCF2"/>
                </a:solidFill>
              </a:rPr>
              <a:t>OBRecovery</a:t>
            </a:r>
            <a:r>
              <a:rPr lang="en-US" sz="2000" dirty="0">
                <a:solidFill>
                  <a:srgbClr val="00BCF2"/>
                </a:solidFill>
              </a:rPr>
              <a:t> -</a:t>
            </a:r>
            <a:r>
              <a:rPr lang="en-US" sz="2000" dirty="0" err="1">
                <a:solidFill>
                  <a:srgbClr val="00BCF2"/>
                </a:solidFill>
              </a:rPr>
              <a:t>RecoverableItem</a:t>
            </a:r>
            <a:r>
              <a:rPr lang="en-US" sz="2000" dirty="0">
                <a:solidFill>
                  <a:srgbClr val="00BCF2"/>
                </a:solidFill>
              </a:rPr>
              <a:t> $</a:t>
            </a:r>
            <a:r>
              <a:rPr lang="en-US" sz="2000" dirty="0" err="1">
                <a:solidFill>
                  <a:srgbClr val="00BCF2"/>
                </a:solidFill>
              </a:rPr>
              <a:t>FinalItem</a:t>
            </a:r>
            <a:r>
              <a:rPr lang="en-US" sz="2000" dirty="0">
                <a:solidFill>
                  <a:srgbClr val="00BCF2"/>
                </a:solidFill>
              </a:rPr>
              <a:t> -</a:t>
            </a:r>
            <a:r>
              <a:rPr lang="en-US" sz="2000" dirty="0" err="1">
                <a:solidFill>
                  <a:srgbClr val="00BCF2"/>
                </a:solidFill>
              </a:rPr>
              <a:t>RecoveryOption</a:t>
            </a:r>
            <a:r>
              <a:rPr lang="en-US" sz="2000" dirty="0">
                <a:solidFill>
                  <a:srgbClr val="00BCF2"/>
                </a:solidFill>
              </a:rPr>
              <a:t> $</a:t>
            </a:r>
            <a:r>
              <a:rPr lang="en-US" sz="2000" dirty="0" err="1">
                <a:solidFill>
                  <a:srgbClr val="00BCF2"/>
                </a:solidFill>
              </a:rPr>
              <a:t>secureString</a:t>
            </a:r>
            <a:r>
              <a:rPr lang="en-US" sz="2000" dirty="0">
                <a:solidFill>
                  <a:srgbClr val="00BCF2"/>
                </a:solidFill>
              </a:rPr>
              <a:t> -Credential $</a:t>
            </a:r>
            <a:r>
              <a:rPr lang="en-US" sz="2000" dirty="0" err="1">
                <a:solidFill>
                  <a:srgbClr val="00BCF2"/>
                </a:solidFill>
              </a:rPr>
              <a:t>cstrial</a:t>
            </a:r>
            <a:endParaRPr lang="en-US" sz="2000" dirty="0">
              <a:solidFill>
                <a:srgbClr val="00BCF2"/>
              </a:solidFill>
            </a:endParaRPr>
          </a:p>
          <a:p>
            <a:pPr marL="241300" lvl="1" indent="0">
              <a:buNone/>
            </a:pPr>
            <a:endParaRPr lang="en-US" sz="2000" dirty="0"/>
          </a:p>
        </p:txBody>
      </p:sp>
      <p:sp>
        <p:nvSpPr>
          <p:cNvPr id="5" name="Rectangle 4"/>
          <p:cNvSpPr/>
          <p:nvPr/>
        </p:nvSpPr>
        <p:spPr>
          <a:xfrm>
            <a:off x="5395286" y="6016924"/>
            <a:ext cx="7299324" cy="707886"/>
          </a:xfrm>
          <a:prstGeom prst="rect">
            <a:avLst/>
          </a:prstGeom>
        </p:spPr>
        <p:txBody>
          <a:bodyPr wrap="square">
            <a:spAutoFit/>
          </a:bodyPr>
          <a:lstStyle/>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See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Configure Azure Back Up to back up Windows Server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Also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4"/>
              </a:rPr>
              <a:t>Azure Backup Overview</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79112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Implement recovery services</a:t>
            </a:r>
          </a:p>
        </p:txBody>
      </p:sp>
      <p:sp>
        <p:nvSpPr>
          <p:cNvPr id="3" name="Content Placeholder 2"/>
          <p:cNvSpPr>
            <a:spLocks noGrp="1"/>
          </p:cNvSpPr>
          <p:nvPr>
            <p:ph idx="4294967295"/>
          </p:nvPr>
        </p:nvSpPr>
        <p:spPr>
          <a:xfrm>
            <a:off x="530785" y="1230998"/>
            <a:ext cx="11633418" cy="4801314"/>
          </a:xfrm>
          <a:prstGeom prst="rect">
            <a:avLst/>
          </a:prstGeom>
        </p:spPr>
        <p:txBody>
          <a:bodyPr/>
          <a:lstStyle/>
          <a:p>
            <a:pPr marL="0" indent="0">
              <a:buNone/>
            </a:pPr>
            <a:r>
              <a:rPr lang="en-US" sz="3700" dirty="0">
                <a:gradFill>
                  <a:gsLst>
                    <a:gs pos="1250">
                      <a:srgbClr val="D83B01"/>
                    </a:gs>
                    <a:gs pos="99000">
                      <a:srgbClr val="D83B01"/>
                    </a:gs>
                  </a:gsLst>
                  <a:lin ang="5400000" scaled="0"/>
                </a:gradFill>
              </a:rPr>
              <a:t>Deploy Backup Agent</a:t>
            </a:r>
          </a:p>
          <a:p>
            <a:pPr marL="241300" lvl="1" indent="0">
              <a:buNone/>
            </a:pPr>
            <a:r>
              <a:rPr lang="en-US" sz="2000" dirty="0"/>
              <a:t>REQUIRES: WIF and PS</a:t>
            </a:r>
          </a:p>
          <a:p>
            <a:pPr marL="241300" lvl="1" indent="0">
              <a:buNone/>
            </a:pPr>
            <a:r>
              <a:rPr lang="en-US" sz="2000" b="1" dirty="0"/>
              <a:t>WABInstaller.exe</a:t>
            </a:r>
          </a:p>
          <a:p>
            <a:pPr marL="241300" lvl="1" indent="0">
              <a:buNone/>
            </a:pPr>
            <a:r>
              <a:rPr lang="en-US" sz="2000" dirty="0"/>
              <a:t>Can install on:</a:t>
            </a:r>
          </a:p>
          <a:p>
            <a:pPr lvl="1" indent="-342900"/>
            <a:r>
              <a:rPr lang="en-US" sz="2000" dirty="0"/>
              <a:t>Servers: </a:t>
            </a:r>
            <a:r>
              <a:rPr lang="en-US" sz="2000" dirty="0">
                <a:solidFill>
                  <a:srgbClr val="00BCF2"/>
                </a:solidFill>
              </a:rPr>
              <a:t>2012 R2, 2012, 2008 R2 SP1</a:t>
            </a:r>
          </a:p>
          <a:p>
            <a:pPr lvl="1" indent="-342900"/>
            <a:r>
              <a:rPr lang="en-US" sz="2000" dirty="0">
                <a:solidFill>
                  <a:srgbClr val="00BCF2"/>
                </a:solidFill>
              </a:rPr>
              <a:t>64 bit </a:t>
            </a:r>
            <a:r>
              <a:rPr lang="en-US" sz="2000" dirty="0"/>
              <a:t>Win </a:t>
            </a:r>
            <a:r>
              <a:rPr lang="en-US" sz="2000" dirty="0">
                <a:solidFill>
                  <a:srgbClr val="00BCF2"/>
                </a:solidFill>
              </a:rPr>
              <a:t>7, 8, 8.1</a:t>
            </a:r>
          </a:p>
          <a:p>
            <a:pPr lvl="1" indent="-342900"/>
            <a:r>
              <a:rPr lang="en-US" sz="2000" dirty="0"/>
              <a:t>Ext available for Server 2012 Essentials</a:t>
            </a:r>
          </a:p>
          <a:p>
            <a:pPr marL="241300" lvl="1" indent="0">
              <a:buNone/>
            </a:pPr>
            <a:r>
              <a:rPr lang="en-US" sz="2000" dirty="0"/>
              <a:t>If using DPM, requires </a:t>
            </a:r>
            <a:r>
              <a:rPr lang="en-US" sz="2000" dirty="0">
                <a:solidFill>
                  <a:srgbClr val="00BCF2"/>
                </a:solidFill>
              </a:rPr>
              <a:t>Update Roll up 2 </a:t>
            </a:r>
            <a:r>
              <a:rPr lang="en-US" sz="2000" dirty="0"/>
              <a:t>for SCDPM SP1</a:t>
            </a:r>
          </a:p>
          <a:p>
            <a:pPr marL="241300" lvl="1" indent="0">
              <a:buNone/>
            </a:pPr>
            <a:r>
              <a:rPr lang="en-US" sz="2000" dirty="0"/>
              <a:t>Recovery Services –&gt; Quick Start –&gt; to generate and download credential</a:t>
            </a:r>
          </a:p>
          <a:p>
            <a:pPr marL="241300" lvl="1" indent="0">
              <a:buNone/>
            </a:pPr>
            <a:r>
              <a:rPr lang="en-US" sz="2000" dirty="0"/>
              <a:t>Select </a:t>
            </a:r>
            <a:r>
              <a:rPr lang="en-US" sz="2000" b="1" dirty="0"/>
              <a:t>Agent Type</a:t>
            </a:r>
            <a:r>
              <a:rPr lang="en-US" sz="2000" dirty="0"/>
              <a:t>: </a:t>
            </a:r>
          </a:p>
          <a:p>
            <a:pPr lvl="1" indent="-342900"/>
            <a:r>
              <a:rPr lang="en-US" sz="2000" b="1" dirty="0">
                <a:solidFill>
                  <a:srgbClr val="00BCF2"/>
                </a:solidFill>
              </a:rPr>
              <a:t>Azure Backup Agent</a:t>
            </a:r>
            <a:r>
              <a:rPr lang="en-US" sz="2000" dirty="0">
                <a:solidFill>
                  <a:srgbClr val="00BCF2"/>
                </a:solidFill>
              </a:rPr>
              <a:t> </a:t>
            </a:r>
          </a:p>
          <a:p>
            <a:pPr lvl="1" indent="-342900"/>
            <a:r>
              <a:rPr lang="en-US" sz="2000" b="1" dirty="0">
                <a:solidFill>
                  <a:srgbClr val="00BCF2"/>
                </a:solidFill>
              </a:rPr>
              <a:t>Windows Server and System Center Data Protection Manager</a:t>
            </a:r>
            <a:endParaRPr lang="en-US" sz="2000" dirty="0">
              <a:solidFill>
                <a:srgbClr val="00BCF2"/>
              </a:solidFill>
            </a:endParaRPr>
          </a:p>
          <a:p>
            <a:pPr lvl="1" indent="-342900"/>
            <a:r>
              <a:rPr lang="en-US" sz="2000" b="1" dirty="0">
                <a:solidFill>
                  <a:srgbClr val="00BCF2"/>
                </a:solidFill>
              </a:rPr>
              <a:t>Windows Server Essentials</a:t>
            </a:r>
          </a:p>
        </p:txBody>
      </p:sp>
      <p:sp>
        <p:nvSpPr>
          <p:cNvPr id="5" name="Rectangle 4"/>
          <p:cNvSpPr/>
          <p:nvPr/>
        </p:nvSpPr>
        <p:spPr>
          <a:xfrm>
            <a:off x="5470898" y="5871575"/>
            <a:ext cx="7299324" cy="707886"/>
          </a:xfrm>
          <a:prstGeom prst="rect">
            <a:avLst/>
          </a:prstGeom>
        </p:spPr>
        <p:txBody>
          <a:bodyPr wrap="square">
            <a:spAutoFit/>
          </a:bodyPr>
          <a:lstStyle/>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See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Install Backup Agent and upload vault credential</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241300" marR="0" lvl="1"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Also </a:t>
            </a: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4"/>
              </a:rPr>
              <a:t>Administer Azure Backup with Windows PowerShell</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961050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Implement Storage </a:t>
            </a:r>
            <a:r>
              <a:rPr lang="en-US" sz="3200" i="1" dirty="0"/>
              <a:t>– know these 5 things now</a:t>
            </a:r>
            <a:endParaRPr lang="en-US" sz="2800" i="1" dirty="0"/>
          </a:p>
        </p:txBody>
      </p:sp>
      <p:sp>
        <p:nvSpPr>
          <p:cNvPr id="3" name="Content Placeholder 2"/>
          <p:cNvSpPr>
            <a:spLocks noGrp="1"/>
          </p:cNvSpPr>
          <p:nvPr>
            <p:ph idx="4294967295"/>
          </p:nvPr>
        </p:nvSpPr>
        <p:spPr>
          <a:xfrm>
            <a:off x="530785" y="1230998"/>
            <a:ext cx="11633418" cy="5572295"/>
          </a:xfrm>
          <a:prstGeom prst="rect">
            <a:avLst/>
          </a:prstGeom>
        </p:spPr>
        <p:txBody>
          <a:bodyPr/>
          <a:lstStyle/>
          <a:p>
            <a:pPr marL="0" indent="0">
              <a:buNone/>
            </a:pPr>
            <a:r>
              <a:rPr lang="en-US" sz="3700" dirty="0">
                <a:gradFill>
                  <a:gsLst>
                    <a:gs pos="1250">
                      <a:srgbClr val="D83B01"/>
                    </a:gs>
                    <a:gs pos="99000">
                      <a:srgbClr val="D83B01"/>
                    </a:gs>
                  </a:gsLst>
                  <a:lin ang="5400000" scaled="0"/>
                </a:gradFill>
              </a:rPr>
              <a:t>Implement Blobs</a:t>
            </a:r>
          </a:p>
          <a:p>
            <a:pPr marL="241300" lvl="1" indent="0">
              <a:buNone/>
            </a:pPr>
            <a:r>
              <a:rPr lang="en-US" sz="2000" b="1" dirty="0">
                <a:solidFill>
                  <a:srgbClr val="0B4B25"/>
                </a:solidFill>
              </a:rPr>
              <a:t>Block Blobs </a:t>
            </a:r>
            <a:r>
              <a:rPr lang="en-US" sz="2000" dirty="0">
                <a:solidFill>
                  <a:srgbClr val="0B4B25"/>
                </a:solidFill>
              </a:rPr>
              <a:t>(Sequential IO) up to 200GB each | </a:t>
            </a:r>
            <a:r>
              <a:rPr lang="en-US" sz="2000" b="1" dirty="0">
                <a:solidFill>
                  <a:srgbClr val="0B4B25"/>
                </a:solidFill>
              </a:rPr>
              <a:t>Page Blobs </a:t>
            </a:r>
            <a:r>
              <a:rPr lang="en-US" sz="2000" dirty="0">
                <a:solidFill>
                  <a:srgbClr val="0B4B25"/>
                </a:solidFill>
              </a:rPr>
              <a:t>(Random Access) up to 1 TB</a:t>
            </a:r>
          </a:p>
          <a:p>
            <a:pPr marL="0" indent="0">
              <a:buNone/>
            </a:pPr>
            <a:r>
              <a:rPr lang="en-US" sz="3700" dirty="0">
                <a:gradFill>
                  <a:gsLst>
                    <a:gs pos="1250">
                      <a:srgbClr val="D83B01"/>
                    </a:gs>
                    <a:gs pos="99000">
                      <a:srgbClr val="D83B01"/>
                    </a:gs>
                  </a:gsLst>
                  <a:lin ang="5400000" scaled="0"/>
                </a:gradFill>
              </a:rPr>
              <a:t>Shared Access Storage</a:t>
            </a:r>
          </a:p>
          <a:p>
            <a:pPr marL="241300" lvl="1" indent="0">
              <a:buNone/>
            </a:pPr>
            <a:r>
              <a:rPr lang="en-US" sz="2000" dirty="0">
                <a:solidFill>
                  <a:srgbClr val="0B4B25"/>
                </a:solidFill>
              </a:rPr>
              <a:t>Delegated Access | Limit Permissions to Blobs, Queues, Tables | URI format w\perms &amp; spec. time</a:t>
            </a:r>
          </a:p>
          <a:p>
            <a:pPr marL="0" indent="0">
              <a:buNone/>
            </a:pPr>
            <a:r>
              <a:rPr lang="en-US" sz="3700" dirty="0">
                <a:gradFill>
                  <a:gsLst>
                    <a:gs pos="1250">
                      <a:srgbClr val="D83B01"/>
                    </a:gs>
                    <a:gs pos="99000">
                      <a:srgbClr val="D83B01"/>
                    </a:gs>
                  </a:gsLst>
                  <a:lin ang="5400000" scaled="0"/>
                </a:gradFill>
              </a:rPr>
              <a:t>Logging Levels</a:t>
            </a:r>
          </a:p>
          <a:p>
            <a:pPr marL="241300" lvl="1" indent="0">
              <a:buNone/>
            </a:pPr>
            <a:r>
              <a:rPr lang="en-US" sz="2000" dirty="0">
                <a:solidFill>
                  <a:srgbClr val="0B4B25"/>
                </a:solidFill>
              </a:rPr>
              <a:t>For Blobs, Tables and Queue Services | Off , Minimal, Verbose - &gt; per Storage operations</a:t>
            </a:r>
          </a:p>
          <a:p>
            <a:pPr marL="0" indent="0">
              <a:buNone/>
            </a:pPr>
            <a:r>
              <a:rPr lang="en-US" sz="3700" dirty="0">
                <a:gradFill>
                  <a:gsLst>
                    <a:gs pos="1250">
                      <a:srgbClr val="D83B01"/>
                    </a:gs>
                    <a:gs pos="99000">
                      <a:srgbClr val="D83B01"/>
                    </a:gs>
                  </a:gsLst>
                  <a:lin ang="5400000" scaled="0"/>
                </a:gradFill>
              </a:rPr>
              <a:t>SQL Import/Export | 2 File Types &amp; Scenarios</a:t>
            </a:r>
          </a:p>
          <a:p>
            <a:pPr marL="241300" lvl="1" indent="0">
              <a:buNone/>
            </a:pPr>
            <a:r>
              <a:rPr lang="en-US" sz="2000" b="1" dirty="0">
                <a:solidFill>
                  <a:schemeClr val="tx1">
                    <a:lumMod val="50000"/>
                  </a:schemeClr>
                </a:solidFill>
              </a:rPr>
              <a:t>BACPAC</a:t>
            </a:r>
            <a:r>
              <a:rPr lang="en-US" sz="2000" dirty="0">
                <a:solidFill>
                  <a:schemeClr val="tx1">
                    <a:lumMod val="50000"/>
                  </a:schemeClr>
                </a:solidFill>
              </a:rPr>
              <a:t> </a:t>
            </a:r>
            <a:r>
              <a:rPr lang="en-US" sz="2000" dirty="0">
                <a:solidFill>
                  <a:schemeClr val="tx1">
                    <a:lumMod val="50000"/>
                  </a:schemeClr>
                </a:solidFill>
                <a:latin typeface="Segoe UI Light" pitchFamily="34" charset="0"/>
              </a:rPr>
              <a:t>contains </a:t>
            </a:r>
            <a:r>
              <a:rPr lang="en-US" sz="2000" u="sng" dirty="0">
                <a:solidFill>
                  <a:schemeClr val="tx1">
                    <a:lumMod val="50000"/>
                  </a:schemeClr>
                </a:solidFill>
                <a:latin typeface="Segoe UI Light" pitchFamily="34" charset="0"/>
              </a:rPr>
              <a:t>both schema and data | </a:t>
            </a:r>
            <a:r>
              <a:rPr lang="en-US" sz="2000" b="1" dirty="0">
                <a:solidFill>
                  <a:schemeClr val="tx1">
                    <a:lumMod val="50000"/>
                  </a:schemeClr>
                </a:solidFill>
                <a:latin typeface="Segoe UI Light" pitchFamily="34" charset="0"/>
              </a:rPr>
              <a:t>DAC</a:t>
            </a:r>
            <a:r>
              <a:rPr lang="en-US" sz="2000" dirty="0">
                <a:solidFill>
                  <a:schemeClr val="tx1">
                    <a:lumMod val="50000"/>
                  </a:schemeClr>
                </a:solidFill>
                <a:latin typeface="Segoe UI Light" pitchFamily="34" charset="0"/>
              </a:rPr>
              <a:t> packages contain </a:t>
            </a:r>
            <a:r>
              <a:rPr lang="en-US" sz="2000" u="sng" dirty="0">
                <a:solidFill>
                  <a:schemeClr val="tx1">
                    <a:lumMod val="50000"/>
                  </a:schemeClr>
                </a:solidFill>
                <a:latin typeface="Segoe UI Light" pitchFamily="34" charset="0"/>
              </a:rPr>
              <a:t>only schema </a:t>
            </a:r>
            <a:endParaRPr lang="en-US" sz="2000" dirty="0">
              <a:solidFill>
                <a:schemeClr val="tx1">
                  <a:lumMod val="50000"/>
                </a:schemeClr>
              </a:solidFill>
            </a:endParaRPr>
          </a:p>
          <a:p>
            <a:pPr marL="0" indent="0">
              <a:buNone/>
            </a:pPr>
            <a:r>
              <a:rPr lang="en-US" sz="3700" dirty="0">
                <a:gradFill>
                  <a:gsLst>
                    <a:gs pos="1250">
                      <a:srgbClr val="D83B01"/>
                    </a:gs>
                    <a:gs pos="99000">
                      <a:srgbClr val="D83B01"/>
                    </a:gs>
                  </a:gsLst>
                  <a:lin ang="5400000" scaled="0"/>
                </a:gradFill>
              </a:rPr>
              <a:t>Deploy Backup Agent | can install on….</a:t>
            </a:r>
          </a:p>
          <a:p>
            <a:pPr marL="241300" lvl="1" indent="0">
              <a:buNone/>
            </a:pPr>
            <a:r>
              <a:rPr lang="en-US" sz="2000" dirty="0">
                <a:solidFill>
                  <a:schemeClr val="tx1">
                    <a:lumMod val="50000"/>
                  </a:schemeClr>
                </a:solidFill>
              </a:rPr>
              <a:t>Servers 2012 R2, 2012, 2008 R2 SP1,  64 bit Win 7, 8, 8.1,  Ext available - Server 2012 Essentials</a:t>
            </a:r>
          </a:p>
          <a:p>
            <a:pPr marL="241300" lvl="1" indent="0">
              <a:buNone/>
            </a:pPr>
            <a:endParaRPr lang="en-US" sz="2000" dirty="0"/>
          </a:p>
          <a:p>
            <a:pPr marL="241300" lvl="1" indent="0">
              <a:buNone/>
            </a:pPr>
            <a:endParaRPr lang="en-US" sz="2000" dirty="0"/>
          </a:p>
        </p:txBody>
      </p:sp>
    </p:spTree>
    <p:extLst>
      <p:ext uri="{BB962C8B-B14F-4D97-AF65-F5344CB8AC3E}">
        <p14:creationId xmlns:p14="http://schemas.microsoft.com/office/powerpoint/2010/main" val="4244882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5303526" cy="4801314"/>
          </a:xfrm>
        </p:spPr>
        <p:txBody>
          <a:bodyPr/>
          <a:lstStyle/>
          <a:p>
            <a:pPr marL="0" indent="0">
              <a:buNone/>
            </a:pPr>
            <a:r>
              <a:rPr lang="en-US" sz="3700" dirty="0">
                <a:gradFill>
                  <a:gsLst>
                    <a:gs pos="1250">
                      <a:srgbClr val="D83B01"/>
                    </a:gs>
                    <a:gs pos="99000">
                      <a:srgbClr val="D83B01"/>
                    </a:gs>
                  </a:gsLst>
                  <a:lin ang="5400000" scaled="0"/>
                </a:gradFill>
              </a:rPr>
              <a:t>Directory Integration	</a:t>
            </a:r>
          </a:p>
          <a:p>
            <a:pPr marL="0" indent="0">
              <a:buNone/>
            </a:pPr>
            <a:r>
              <a:rPr lang="en-US" sz="3700" dirty="0">
                <a:gradFill>
                  <a:gsLst>
                    <a:gs pos="1250">
                      <a:srgbClr val="D83B01"/>
                    </a:gs>
                    <a:gs pos="99000">
                      <a:srgbClr val="D83B01"/>
                    </a:gs>
                  </a:gsLst>
                  <a:lin ang="5400000" scaled="0"/>
                </a:gradFill>
              </a:rPr>
              <a:t>App Access Panel</a:t>
            </a:r>
          </a:p>
          <a:p>
            <a:pPr marL="0" indent="0">
              <a:buNone/>
            </a:pPr>
            <a:r>
              <a:rPr lang="en-US" sz="3700" dirty="0">
                <a:gradFill>
                  <a:gsLst>
                    <a:gs pos="1250">
                      <a:srgbClr val="D83B01"/>
                    </a:gs>
                    <a:gs pos="99000">
                      <a:srgbClr val="D83B01"/>
                    </a:gs>
                  </a:gsLst>
                  <a:lin ang="5400000" scaled="0"/>
                </a:gradFill>
              </a:rPr>
              <a:t>Application Integration</a:t>
            </a:r>
          </a:p>
          <a:p>
            <a:pPr marL="0" indent="0">
              <a:buNone/>
            </a:pPr>
            <a:endParaRPr lang="en-US" dirty="0"/>
          </a:p>
          <a:p>
            <a:pPr marL="0" indent="0">
              <a:buNone/>
            </a:pPr>
            <a:endParaRPr lang="en-US" dirty="0"/>
          </a:p>
          <a:p>
            <a:pPr marL="0" indent="0">
              <a:buNone/>
            </a:pPr>
            <a:endParaRPr lang="en-US" dirty="0"/>
          </a:p>
          <a:p>
            <a:pPr marL="0" indent="0">
              <a:buNone/>
            </a:pPr>
            <a:r>
              <a:rPr lang="en-US" dirty="0">
                <a:hlinkClick r:id="rId3"/>
              </a:rPr>
              <a:t>aka.ms/Azure/AD</a:t>
            </a:r>
            <a:r>
              <a:rPr lang="en-US" dirty="0"/>
              <a:t>  </a:t>
            </a:r>
          </a:p>
        </p:txBody>
      </p:sp>
      <p:sp>
        <p:nvSpPr>
          <p:cNvPr id="17" name="Title 16"/>
          <p:cNvSpPr>
            <a:spLocks noGrp="1"/>
          </p:cNvSpPr>
          <p:nvPr>
            <p:ph type="title"/>
          </p:nvPr>
        </p:nvSpPr>
        <p:spPr/>
        <p:txBody>
          <a:bodyPr/>
          <a:lstStyle/>
          <a:p>
            <a:r>
              <a:rPr lang="en-US" dirty="0"/>
              <a:t>Implement Azure Active Directory</a:t>
            </a:r>
          </a:p>
        </p:txBody>
      </p:sp>
      <p:pic>
        <p:nvPicPr>
          <p:cNvPr id="2" name="Picture 1"/>
          <p:cNvPicPr>
            <a:picLocks noChangeAspect="1"/>
          </p:cNvPicPr>
          <p:nvPr/>
        </p:nvPicPr>
        <p:blipFill>
          <a:blip r:embed="rId4"/>
          <a:stretch>
            <a:fillRect/>
          </a:stretch>
        </p:blipFill>
        <p:spPr>
          <a:xfrm>
            <a:off x="7132627" y="1212849"/>
            <a:ext cx="4291576" cy="525045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3611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3" y="70476"/>
            <a:ext cx="12041966" cy="917575"/>
          </a:xfrm>
          <a:noFill/>
        </p:spPr>
        <p:txBody>
          <a:bodyPr/>
          <a:lstStyle/>
          <a:p>
            <a:r>
              <a:rPr lang="en-US" sz="4800" dirty="0"/>
              <a:t>Integrate an Azure AD with existing directories</a:t>
            </a:r>
          </a:p>
        </p:txBody>
      </p:sp>
      <p:cxnSp>
        <p:nvCxnSpPr>
          <p:cNvPr id="5" name="Straight Arrow Connector 4"/>
          <p:cNvCxnSpPr/>
          <p:nvPr/>
        </p:nvCxnSpPr>
        <p:spPr>
          <a:xfrm flipH="1" flipV="1">
            <a:off x="3422680" y="5356319"/>
            <a:ext cx="913599" cy="307016"/>
          </a:xfrm>
          <a:prstGeom prst="straightConnector1">
            <a:avLst/>
          </a:prstGeom>
          <a:ln w="25400" cap="rnd"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7648760" y="2698980"/>
            <a:ext cx="4276008" cy="570263"/>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User attributes are synchronized including the password hash, Authentication can be completed against </a:t>
            </a:r>
            <a:r>
              <a:rPr kumimoji="0" lang="en-US" sz="1372" b="0" i="0" u="sng" strike="noStrike" kern="1200" cap="none" spc="-29" normalizeH="0" baseline="0" noProof="0" dirty="0">
                <a:ln>
                  <a:noFill/>
                </a:ln>
                <a:solidFill>
                  <a:srgbClr val="FFFFFF">
                    <a:lumMod val="75000"/>
                  </a:srgbClr>
                </a:solidFill>
                <a:effectLst/>
                <a:uLnTx/>
                <a:uFillTx/>
                <a:latin typeface="Segoe UI"/>
                <a:ea typeface="+mn-ea"/>
                <a:cs typeface="+mn-cs"/>
              </a:rPr>
              <a:t>either</a:t>
            </a: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 Azure </a:t>
            </a:r>
            <a:r>
              <a:rPr kumimoji="0" lang="en-US" sz="1372" b="0" i="0" u="sng" strike="noStrike" kern="1200" cap="none" spc="-29" normalizeH="0" baseline="0" noProof="0" dirty="0">
                <a:ln>
                  <a:noFill/>
                </a:ln>
                <a:solidFill>
                  <a:srgbClr val="FFFFFF">
                    <a:lumMod val="75000"/>
                  </a:srgbClr>
                </a:solidFill>
                <a:effectLst/>
                <a:uLnTx/>
                <a:uFillTx/>
                <a:latin typeface="Segoe UI"/>
                <a:ea typeface="+mn-ea"/>
                <a:cs typeface="+mn-cs"/>
              </a:rPr>
              <a:t>or</a:t>
            </a: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 Windows Server Active Directory</a:t>
            </a:r>
          </a:p>
        </p:txBody>
      </p:sp>
      <p:cxnSp>
        <p:nvCxnSpPr>
          <p:cNvPr id="7" name="Straight Arrow Connector 6"/>
          <p:cNvCxnSpPr/>
          <p:nvPr/>
        </p:nvCxnSpPr>
        <p:spPr>
          <a:xfrm flipH="1">
            <a:off x="5856518" y="5380643"/>
            <a:ext cx="1281491" cy="399186"/>
          </a:xfrm>
          <a:prstGeom prst="straightConnector1">
            <a:avLst/>
          </a:prstGeom>
          <a:ln w="25400" cap="rnd" cmpd="sng">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10888" y="4860543"/>
            <a:ext cx="721213" cy="361820"/>
          </a:xfrm>
          <a:prstGeom prst="rect">
            <a:avLst/>
          </a:prstGeom>
          <a:ln>
            <a:noFill/>
          </a:ln>
        </p:spPr>
        <p:txBody>
          <a:bodyPr wrap="square" lIns="0" tIns="0" rIns="0" bIns="0" anchor="ctr">
            <a:spAutoFit/>
          </a:bodyPr>
          <a:lstStyle/>
          <a:p>
            <a:pPr marL="0" marR="0" lvl="0" indent="0" algn="ctr" defTabSz="1074879" rtl="0" eaLnBrk="1" fontAlgn="base" latinLnBrk="0" hangingPunct="1">
              <a:lnSpc>
                <a:spcPct val="100000"/>
              </a:lnSpc>
              <a:spcBef>
                <a:spcPts val="0"/>
              </a:spcBef>
              <a:spcAft>
                <a:spcPct val="0"/>
              </a:spcAft>
              <a:buClrTx/>
              <a:buSzTx/>
              <a:buFontTx/>
              <a:buNone/>
              <a:tabLst/>
              <a:defRPr/>
            </a:pPr>
            <a:r>
              <a:rPr kumimoji="0" lang="en-US" sz="117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rPr>
              <a:t>Identity Sync</a:t>
            </a:r>
          </a:p>
        </p:txBody>
      </p:sp>
      <p:grpSp>
        <p:nvGrpSpPr>
          <p:cNvPr id="9" name="Group 8"/>
          <p:cNvGrpSpPr/>
          <p:nvPr/>
        </p:nvGrpSpPr>
        <p:grpSpPr>
          <a:xfrm>
            <a:off x="4534399" y="5380643"/>
            <a:ext cx="892660" cy="1151559"/>
            <a:chOff x="7099380" y="2441962"/>
            <a:chExt cx="867823" cy="1119518"/>
          </a:xfrm>
        </p:grpSpPr>
        <p:sp>
          <p:nvSpPr>
            <p:cNvPr id="10" name="Rectangle 9"/>
            <p:cNvSpPr/>
            <p:nvPr/>
          </p:nvSpPr>
          <p:spPr>
            <a:xfrm>
              <a:off x="7231528" y="3385603"/>
              <a:ext cx="735675" cy="175877"/>
            </a:xfrm>
            <a:prstGeom prst="rect">
              <a:avLst/>
            </a:prstGeom>
            <a:ln>
              <a:noFill/>
            </a:ln>
          </p:spPr>
          <p:txBody>
            <a:bodyPr wrap="square" lIns="0" tIns="0" rIns="0" bIns="0" anchor="ctr">
              <a:spAutoFit/>
            </a:bodyPr>
            <a:lstStyle/>
            <a:p>
              <a:pPr marL="0" marR="0" lvl="0" indent="0" algn="ctr" defTabSz="1074879" rtl="0" eaLnBrk="1" fontAlgn="base" latinLnBrk="0" hangingPunct="1">
                <a:lnSpc>
                  <a:spcPct val="100000"/>
                </a:lnSpc>
                <a:spcBef>
                  <a:spcPts val="0"/>
                </a:spcBef>
                <a:spcAft>
                  <a:spcPct val="0"/>
                </a:spcAft>
                <a:buClrTx/>
                <a:buSzTx/>
                <a:buFontTx/>
                <a:buNone/>
                <a:tabLst/>
                <a:defRPr/>
              </a:pPr>
              <a:r>
                <a:rPr kumimoji="0" lang="en-US" sz="117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rPr>
                <a:t>AD FS</a:t>
              </a:r>
            </a:p>
          </p:txBody>
        </p:sp>
        <p:grpSp>
          <p:nvGrpSpPr>
            <p:cNvPr id="11" name="Group 10"/>
            <p:cNvGrpSpPr/>
            <p:nvPr/>
          </p:nvGrpSpPr>
          <p:grpSpPr>
            <a:xfrm>
              <a:off x="7099380" y="2441962"/>
              <a:ext cx="776661" cy="927326"/>
              <a:chOff x="7348547" y="1211262"/>
              <a:chExt cx="1530784" cy="1827743"/>
            </a:xfrm>
          </p:grpSpPr>
          <p:sp>
            <p:nvSpPr>
              <p:cNvPr id="12" name="Freeform 836"/>
              <p:cNvSpPr>
                <a:spLocks noEditPoints="1"/>
              </p:cNvSpPr>
              <p:nvPr/>
            </p:nvSpPr>
            <p:spPr bwMode="auto">
              <a:xfrm>
                <a:off x="7915734" y="1211262"/>
                <a:ext cx="963597" cy="182774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nvGrpSpPr>
              <p:cNvPr id="13" name="Group 12"/>
              <p:cNvGrpSpPr/>
              <p:nvPr/>
            </p:nvGrpSpPr>
            <p:grpSpPr>
              <a:xfrm>
                <a:off x="7348547" y="1752940"/>
                <a:ext cx="1348570" cy="888065"/>
                <a:chOff x="6873117" y="2094811"/>
                <a:chExt cx="1134713" cy="747235"/>
              </a:xfrm>
            </p:grpSpPr>
            <p:sp>
              <p:nvSpPr>
                <p:cNvPr id="14" name="Freeform 13"/>
                <p:cNvSpPr>
                  <a:spLocks noEditPoints="1"/>
                </p:cNvSpPr>
                <p:nvPr/>
              </p:nvSpPr>
              <p:spPr bwMode="auto">
                <a:xfrm>
                  <a:off x="6873117" y="2094811"/>
                  <a:ext cx="1134713" cy="747235"/>
                </a:xfrm>
                <a:custGeom>
                  <a:avLst/>
                  <a:gdLst>
                    <a:gd name="T0" fmla="*/ 939 w 1883"/>
                    <a:gd name="T1" fmla="*/ 0 h 1240"/>
                    <a:gd name="T2" fmla="*/ 939 w 1883"/>
                    <a:gd name="T3" fmla="*/ 0 h 1240"/>
                    <a:gd name="T4" fmla="*/ 937 w 1883"/>
                    <a:gd name="T5" fmla="*/ 1240 h 1240"/>
                    <a:gd name="T6" fmla="*/ 0 w 1883"/>
                    <a:gd name="T7" fmla="*/ 1088 h 1240"/>
                    <a:gd name="T8" fmla="*/ 939 w 1883"/>
                    <a:gd name="T9" fmla="*/ 0 h 1240"/>
                    <a:gd name="T10" fmla="*/ 939 w 1883"/>
                    <a:gd name="T11" fmla="*/ 0 h 1240"/>
                    <a:gd name="T12" fmla="*/ 946 w 1883"/>
                    <a:gd name="T13" fmla="*/ 1240 h 1240"/>
                    <a:gd name="T14" fmla="*/ 1883 w 1883"/>
                    <a:gd name="T15" fmla="*/ 1088 h 1240"/>
                    <a:gd name="T16" fmla="*/ 946 w 1883"/>
                    <a:gd name="T17" fmla="*/ 0 h 1240"/>
                    <a:gd name="T18" fmla="*/ 946 w 1883"/>
                    <a:gd name="T19" fmla="*/ 12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3" h="1240">
                      <a:moveTo>
                        <a:pt x="939" y="0"/>
                      </a:moveTo>
                      <a:lnTo>
                        <a:pt x="939" y="0"/>
                      </a:lnTo>
                      <a:lnTo>
                        <a:pt x="937" y="1240"/>
                      </a:lnTo>
                      <a:lnTo>
                        <a:pt x="0" y="1088"/>
                      </a:lnTo>
                      <a:lnTo>
                        <a:pt x="939" y="0"/>
                      </a:lnTo>
                      <a:lnTo>
                        <a:pt x="939" y="0"/>
                      </a:lnTo>
                      <a:close/>
                      <a:moveTo>
                        <a:pt x="946" y="1240"/>
                      </a:moveTo>
                      <a:lnTo>
                        <a:pt x="1883" y="1088"/>
                      </a:lnTo>
                      <a:lnTo>
                        <a:pt x="946" y="0"/>
                      </a:lnTo>
                      <a:lnTo>
                        <a:pt x="946" y="1240"/>
                      </a:lnTo>
                      <a:close/>
                    </a:path>
                  </a:pathLst>
                </a:custGeom>
                <a:solidFill>
                  <a:srgbClr val="FFFFFF"/>
                </a:solidFill>
                <a:ln w="15875" cap="flat">
                  <a:solidFill>
                    <a:srgbClr val="0071B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15" name="Freeform 14"/>
                <p:cNvSpPr>
                  <a:spLocks noEditPoints="1"/>
                </p:cNvSpPr>
                <p:nvPr/>
              </p:nvSpPr>
              <p:spPr bwMode="auto">
                <a:xfrm>
                  <a:off x="7008706" y="2301509"/>
                  <a:ext cx="871374" cy="456777"/>
                </a:xfrm>
                <a:custGeom>
                  <a:avLst/>
                  <a:gdLst>
                    <a:gd name="T0" fmla="*/ 205 w 610"/>
                    <a:gd name="T1" fmla="*/ 34 h 319"/>
                    <a:gd name="T2" fmla="*/ 242 w 610"/>
                    <a:gd name="T3" fmla="*/ 0 h 319"/>
                    <a:gd name="T4" fmla="*/ 280 w 610"/>
                    <a:gd name="T5" fmla="*/ 34 h 319"/>
                    <a:gd name="T6" fmla="*/ 242 w 610"/>
                    <a:gd name="T7" fmla="*/ 69 h 319"/>
                    <a:gd name="T8" fmla="*/ 205 w 610"/>
                    <a:gd name="T9" fmla="*/ 34 h 319"/>
                    <a:gd name="T10" fmla="*/ 403 w 610"/>
                    <a:gd name="T11" fmla="*/ 34 h 319"/>
                    <a:gd name="T12" fmla="*/ 365 w 610"/>
                    <a:gd name="T13" fmla="*/ 0 h 319"/>
                    <a:gd name="T14" fmla="*/ 327 w 610"/>
                    <a:gd name="T15" fmla="*/ 34 h 319"/>
                    <a:gd name="T16" fmla="*/ 365 w 610"/>
                    <a:gd name="T17" fmla="*/ 69 h 319"/>
                    <a:gd name="T18" fmla="*/ 403 w 610"/>
                    <a:gd name="T19" fmla="*/ 34 h 319"/>
                    <a:gd name="T20" fmla="*/ 205 w 610"/>
                    <a:gd name="T21" fmla="*/ 284 h 319"/>
                    <a:gd name="T22" fmla="*/ 242 w 610"/>
                    <a:gd name="T23" fmla="*/ 319 h 319"/>
                    <a:gd name="T24" fmla="*/ 280 w 610"/>
                    <a:gd name="T25" fmla="*/ 284 h 319"/>
                    <a:gd name="T26" fmla="*/ 242 w 610"/>
                    <a:gd name="T27" fmla="*/ 250 h 319"/>
                    <a:gd name="T28" fmla="*/ 205 w 610"/>
                    <a:gd name="T29" fmla="*/ 284 h 319"/>
                    <a:gd name="T30" fmla="*/ 403 w 610"/>
                    <a:gd name="T31" fmla="*/ 284 h 319"/>
                    <a:gd name="T32" fmla="*/ 365 w 610"/>
                    <a:gd name="T33" fmla="*/ 250 h 319"/>
                    <a:gd name="T34" fmla="*/ 327 w 610"/>
                    <a:gd name="T35" fmla="*/ 284 h 319"/>
                    <a:gd name="T36" fmla="*/ 365 w 610"/>
                    <a:gd name="T37" fmla="*/ 319 h 319"/>
                    <a:gd name="T38" fmla="*/ 403 w 610"/>
                    <a:gd name="T39" fmla="*/ 284 h 319"/>
                    <a:gd name="T40" fmla="*/ 506 w 610"/>
                    <a:gd name="T41" fmla="*/ 266 h 319"/>
                    <a:gd name="T42" fmla="*/ 468 w 610"/>
                    <a:gd name="T43" fmla="*/ 232 h 319"/>
                    <a:gd name="T44" fmla="*/ 430 w 610"/>
                    <a:gd name="T45" fmla="*/ 266 h 319"/>
                    <a:gd name="T46" fmla="*/ 468 w 610"/>
                    <a:gd name="T47" fmla="*/ 301 h 319"/>
                    <a:gd name="T48" fmla="*/ 506 w 610"/>
                    <a:gd name="T49" fmla="*/ 266 h 319"/>
                    <a:gd name="T50" fmla="*/ 104 w 610"/>
                    <a:gd name="T51" fmla="*/ 266 h 319"/>
                    <a:gd name="T52" fmla="*/ 141 w 610"/>
                    <a:gd name="T53" fmla="*/ 301 h 319"/>
                    <a:gd name="T54" fmla="*/ 178 w 610"/>
                    <a:gd name="T55" fmla="*/ 266 h 319"/>
                    <a:gd name="T56" fmla="*/ 141 w 610"/>
                    <a:gd name="T57" fmla="*/ 232 h 319"/>
                    <a:gd name="T58" fmla="*/ 104 w 610"/>
                    <a:gd name="T59" fmla="*/ 266 h 319"/>
                    <a:gd name="T60" fmla="*/ 610 w 610"/>
                    <a:gd name="T61" fmla="*/ 255 h 319"/>
                    <a:gd name="T62" fmla="*/ 572 w 610"/>
                    <a:gd name="T63" fmla="*/ 219 h 319"/>
                    <a:gd name="T64" fmla="*/ 533 w 610"/>
                    <a:gd name="T65" fmla="*/ 255 h 319"/>
                    <a:gd name="T66" fmla="*/ 572 w 610"/>
                    <a:gd name="T67" fmla="*/ 290 h 319"/>
                    <a:gd name="T68" fmla="*/ 610 w 610"/>
                    <a:gd name="T69" fmla="*/ 255 h 319"/>
                    <a:gd name="T70" fmla="*/ 77 w 610"/>
                    <a:gd name="T71" fmla="*/ 255 h 319"/>
                    <a:gd name="T72" fmla="*/ 39 w 610"/>
                    <a:gd name="T73" fmla="*/ 219 h 319"/>
                    <a:gd name="T74" fmla="*/ 0 w 610"/>
                    <a:gd name="T75" fmla="*/ 255 h 319"/>
                    <a:gd name="T76" fmla="*/ 39 w 610"/>
                    <a:gd name="T77" fmla="*/ 290 h 319"/>
                    <a:gd name="T78" fmla="*/ 77 w 610"/>
                    <a:gd name="T79" fmla="*/ 255 h 319"/>
                    <a:gd name="T80" fmla="*/ 205 w 610"/>
                    <a:gd name="T81" fmla="*/ 150 h 319"/>
                    <a:gd name="T82" fmla="*/ 242 w 610"/>
                    <a:gd name="T83" fmla="*/ 185 h 319"/>
                    <a:gd name="T84" fmla="*/ 280 w 610"/>
                    <a:gd name="T85" fmla="*/ 150 h 319"/>
                    <a:gd name="T86" fmla="*/ 242 w 610"/>
                    <a:gd name="T87" fmla="*/ 116 h 319"/>
                    <a:gd name="T88" fmla="*/ 205 w 610"/>
                    <a:gd name="T89" fmla="*/ 150 h 319"/>
                    <a:gd name="T90" fmla="*/ 403 w 610"/>
                    <a:gd name="T91" fmla="*/ 150 h 319"/>
                    <a:gd name="T92" fmla="*/ 365 w 610"/>
                    <a:gd name="T93" fmla="*/ 116 h 319"/>
                    <a:gd name="T94" fmla="*/ 327 w 610"/>
                    <a:gd name="T95" fmla="*/ 150 h 319"/>
                    <a:gd name="T96" fmla="*/ 365 w 610"/>
                    <a:gd name="T97" fmla="*/ 185 h 319"/>
                    <a:gd name="T98" fmla="*/ 403 w 610"/>
                    <a:gd name="T99" fmla="*/ 150 h 319"/>
                    <a:gd name="T100" fmla="*/ 506 w 610"/>
                    <a:gd name="T101" fmla="*/ 145 h 319"/>
                    <a:gd name="T102" fmla="*/ 468 w 610"/>
                    <a:gd name="T103" fmla="*/ 110 h 319"/>
                    <a:gd name="T104" fmla="*/ 430 w 610"/>
                    <a:gd name="T105" fmla="*/ 145 h 319"/>
                    <a:gd name="T106" fmla="*/ 468 w 610"/>
                    <a:gd name="T107" fmla="*/ 179 h 319"/>
                    <a:gd name="T108" fmla="*/ 506 w 610"/>
                    <a:gd name="T109" fmla="*/ 145 h 319"/>
                    <a:gd name="T110" fmla="*/ 99 w 610"/>
                    <a:gd name="T111" fmla="*/ 145 h 319"/>
                    <a:gd name="T112" fmla="*/ 137 w 610"/>
                    <a:gd name="T113" fmla="*/ 179 h 319"/>
                    <a:gd name="T114" fmla="*/ 174 w 610"/>
                    <a:gd name="T115" fmla="*/ 145 h 319"/>
                    <a:gd name="T116" fmla="*/ 137 w 610"/>
                    <a:gd name="T117" fmla="*/ 110 h 319"/>
                    <a:gd name="T118" fmla="*/ 99 w 610"/>
                    <a:gd name="T119" fmla="*/ 145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 h="319">
                      <a:moveTo>
                        <a:pt x="205" y="34"/>
                      </a:moveTo>
                      <a:cubicBezTo>
                        <a:pt x="205" y="15"/>
                        <a:pt x="222" y="0"/>
                        <a:pt x="242" y="0"/>
                      </a:cubicBezTo>
                      <a:cubicBezTo>
                        <a:pt x="263" y="0"/>
                        <a:pt x="280" y="15"/>
                        <a:pt x="280" y="34"/>
                      </a:cubicBezTo>
                      <a:cubicBezTo>
                        <a:pt x="280" y="53"/>
                        <a:pt x="263" y="69"/>
                        <a:pt x="242" y="69"/>
                      </a:cubicBezTo>
                      <a:cubicBezTo>
                        <a:pt x="222" y="69"/>
                        <a:pt x="205" y="53"/>
                        <a:pt x="205" y="34"/>
                      </a:cubicBezTo>
                      <a:close/>
                      <a:moveTo>
                        <a:pt x="403" y="34"/>
                      </a:moveTo>
                      <a:cubicBezTo>
                        <a:pt x="403" y="15"/>
                        <a:pt x="386" y="0"/>
                        <a:pt x="365" y="0"/>
                      </a:cubicBezTo>
                      <a:cubicBezTo>
                        <a:pt x="344" y="0"/>
                        <a:pt x="327" y="15"/>
                        <a:pt x="327" y="34"/>
                      </a:cubicBezTo>
                      <a:cubicBezTo>
                        <a:pt x="327" y="53"/>
                        <a:pt x="344" y="69"/>
                        <a:pt x="365" y="69"/>
                      </a:cubicBezTo>
                      <a:cubicBezTo>
                        <a:pt x="386" y="69"/>
                        <a:pt x="403" y="53"/>
                        <a:pt x="403" y="34"/>
                      </a:cubicBezTo>
                      <a:close/>
                      <a:moveTo>
                        <a:pt x="205" y="284"/>
                      </a:moveTo>
                      <a:cubicBezTo>
                        <a:pt x="205" y="303"/>
                        <a:pt x="222" y="319"/>
                        <a:pt x="242" y="319"/>
                      </a:cubicBezTo>
                      <a:cubicBezTo>
                        <a:pt x="263" y="319"/>
                        <a:pt x="280" y="303"/>
                        <a:pt x="280" y="284"/>
                      </a:cubicBezTo>
                      <a:cubicBezTo>
                        <a:pt x="280" y="265"/>
                        <a:pt x="263" y="250"/>
                        <a:pt x="242" y="250"/>
                      </a:cubicBezTo>
                      <a:cubicBezTo>
                        <a:pt x="222" y="250"/>
                        <a:pt x="205" y="265"/>
                        <a:pt x="205" y="284"/>
                      </a:cubicBezTo>
                      <a:close/>
                      <a:moveTo>
                        <a:pt x="403" y="284"/>
                      </a:moveTo>
                      <a:cubicBezTo>
                        <a:pt x="403" y="265"/>
                        <a:pt x="386" y="250"/>
                        <a:pt x="365" y="250"/>
                      </a:cubicBezTo>
                      <a:cubicBezTo>
                        <a:pt x="344" y="250"/>
                        <a:pt x="327" y="265"/>
                        <a:pt x="327" y="284"/>
                      </a:cubicBezTo>
                      <a:cubicBezTo>
                        <a:pt x="327" y="303"/>
                        <a:pt x="344" y="319"/>
                        <a:pt x="365" y="319"/>
                      </a:cubicBezTo>
                      <a:cubicBezTo>
                        <a:pt x="386" y="319"/>
                        <a:pt x="403" y="303"/>
                        <a:pt x="403" y="284"/>
                      </a:cubicBezTo>
                      <a:close/>
                      <a:moveTo>
                        <a:pt x="506" y="266"/>
                      </a:moveTo>
                      <a:cubicBezTo>
                        <a:pt x="506" y="247"/>
                        <a:pt x="489" y="232"/>
                        <a:pt x="468" y="232"/>
                      </a:cubicBezTo>
                      <a:cubicBezTo>
                        <a:pt x="447" y="232"/>
                        <a:pt x="430" y="247"/>
                        <a:pt x="430" y="266"/>
                      </a:cubicBezTo>
                      <a:cubicBezTo>
                        <a:pt x="430" y="285"/>
                        <a:pt x="447" y="301"/>
                        <a:pt x="468" y="301"/>
                      </a:cubicBezTo>
                      <a:cubicBezTo>
                        <a:pt x="489" y="301"/>
                        <a:pt x="506" y="285"/>
                        <a:pt x="506" y="266"/>
                      </a:cubicBezTo>
                      <a:close/>
                      <a:moveTo>
                        <a:pt x="104" y="266"/>
                      </a:moveTo>
                      <a:cubicBezTo>
                        <a:pt x="104" y="285"/>
                        <a:pt x="120" y="301"/>
                        <a:pt x="141" y="301"/>
                      </a:cubicBezTo>
                      <a:cubicBezTo>
                        <a:pt x="161" y="301"/>
                        <a:pt x="178" y="285"/>
                        <a:pt x="178" y="266"/>
                      </a:cubicBezTo>
                      <a:cubicBezTo>
                        <a:pt x="178" y="247"/>
                        <a:pt x="161" y="232"/>
                        <a:pt x="141" y="232"/>
                      </a:cubicBezTo>
                      <a:cubicBezTo>
                        <a:pt x="120" y="232"/>
                        <a:pt x="104" y="247"/>
                        <a:pt x="104" y="266"/>
                      </a:cubicBezTo>
                      <a:close/>
                      <a:moveTo>
                        <a:pt x="610" y="255"/>
                      </a:moveTo>
                      <a:cubicBezTo>
                        <a:pt x="610" y="235"/>
                        <a:pt x="593" y="219"/>
                        <a:pt x="572" y="219"/>
                      </a:cubicBezTo>
                      <a:cubicBezTo>
                        <a:pt x="551" y="219"/>
                        <a:pt x="533" y="235"/>
                        <a:pt x="533" y="255"/>
                      </a:cubicBezTo>
                      <a:cubicBezTo>
                        <a:pt x="533" y="274"/>
                        <a:pt x="551" y="290"/>
                        <a:pt x="572" y="290"/>
                      </a:cubicBezTo>
                      <a:cubicBezTo>
                        <a:pt x="593" y="290"/>
                        <a:pt x="610" y="274"/>
                        <a:pt x="610" y="255"/>
                      </a:cubicBezTo>
                      <a:close/>
                      <a:moveTo>
                        <a:pt x="77" y="255"/>
                      </a:moveTo>
                      <a:cubicBezTo>
                        <a:pt x="77" y="235"/>
                        <a:pt x="60" y="219"/>
                        <a:pt x="39" y="219"/>
                      </a:cubicBezTo>
                      <a:cubicBezTo>
                        <a:pt x="18" y="219"/>
                        <a:pt x="0" y="235"/>
                        <a:pt x="0" y="255"/>
                      </a:cubicBezTo>
                      <a:cubicBezTo>
                        <a:pt x="0" y="274"/>
                        <a:pt x="18" y="290"/>
                        <a:pt x="39" y="290"/>
                      </a:cubicBezTo>
                      <a:cubicBezTo>
                        <a:pt x="60" y="290"/>
                        <a:pt x="77" y="274"/>
                        <a:pt x="77" y="255"/>
                      </a:cubicBezTo>
                      <a:close/>
                      <a:moveTo>
                        <a:pt x="205" y="150"/>
                      </a:moveTo>
                      <a:cubicBezTo>
                        <a:pt x="205" y="169"/>
                        <a:pt x="222" y="185"/>
                        <a:pt x="242" y="185"/>
                      </a:cubicBezTo>
                      <a:cubicBezTo>
                        <a:pt x="263" y="185"/>
                        <a:pt x="280" y="169"/>
                        <a:pt x="280" y="150"/>
                      </a:cubicBezTo>
                      <a:cubicBezTo>
                        <a:pt x="280" y="131"/>
                        <a:pt x="263" y="116"/>
                        <a:pt x="242" y="116"/>
                      </a:cubicBezTo>
                      <a:cubicBezTo>
                        <a:pt x="222" y="116"/>
                        <a:pt x="205" y="131"/>
                        <a:pt x="205" y="150"/>
                      </a:cubicBezTo>
                      <a:close/>
                      <a:moveTo>
                        <a:pt x="403" y="150"/>
                      </a:moveTo>
                      <a:cubicBezTo>
                        <a:pt x="403" y="131"/>
                        <a:pt x="386" y="116"/>
                        <a:pt x="365" y="116"/>
                      </a:cubicBezTo>
                      <a:cubicBezTo>
                        <a:pt x="344" y="116"/>
                        <a:pt x="327" y="131"/>
                        <a:pt x="327" y="150"/>
                      </a:cubicBezTo>
                      <a:cubicBezTo>
                        <a:pt x="327" y="169"/>
                        <a:pt x="344" y="185"/>
                        <a:pt x="365" y="185"/>
                      </a:cubicBezTo>
                      <a:cubicBezTo>
                        <a:pt x="386" y="185"/>
                        <a:pt x="403" y="169"/>
                        <a:pt x="403" y="150"/>
                      </a:cubicBezTo>
                      <a:close/>
                      <a:moveTo>
                        <a:pt x="506" y="145"/>
                      </a:moveTo>
                      <a:cubicBezTo>
                        <a:pt x="506" y="126"/>
                        <a:pt x="489" y="110"/>
                        <a:pt x="468" y="110"/>
                      </a:cubicBezTo>
                      <a:cubicBezTo>
                        <a:pt x="447" y="110"/>
                        <a:pt x="430" y="126"/>
                        <a:pt x="430" y="145"/>
                      </a:cubicBezTo>
                      <a:cubicBezTo>
                        <a:pt x="430" y="164"/>
                        <a:pt x="447" y="179"/>
                        <a:pt x="468" y="179"/>
                      </a:cubicBezTo>
                      <a:cubicBezTo>
                        <a:pt x="489" y="179"/>
                        <a:pt x="506" y="164"/>
                        <a:pt x="506" y="145"/>
                      </a:cubicBezTo>
                      <a:close/>
                      <a:moveTo>
                        <a:pt x="99" y="145"/>
                      </a:moveTo>
                      <a:cubicBezTo>
                        <a:pt x="99" y="164"/>
                        <a:pt x="116" y="179"/>
                        <a:pt x="137" y="179"/>
                      </a:cubicBezTo>
                      <a:cubicBezTo>
                        <a:pt x="157" y="179"/>
                        <a:pt x="174" y="164"/>
                        <a:pt x="174" y="145"/>
                      </a:cubicBezTo>
                      <a:cubicBezTo>
                        <a:pt x="174" y="126"/>
                        <a:pt x="157" y="110"/>
                        <a:pt x="137" y="110"/>
                      </a:cubicBezTo>
                      <a:cubicBezTo>
                        <a:pt x="116" y="110"/>
                        <a:pt x="99" y="126"/>
                        <a:pt x="99" y="145"/>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16" name="Freeform 15"/>
                <p:cNvSpPr>
                  <a:spLocks noEditPoints="1"/>
                </p:cNvSpPr>
                <p:nvPr/>
              </p:nvSpPr>
              <p:spPr bwMode="auto">
                <a:xfrm>
                  <a:off x="7096084" y="2355744"/>
                  <a:ext cx="696014" cy="335051"/>
                </a:xfrm>
                <a:custGeom>
                  <a:avLst/>
                  <a:gdLst>
                    <a:gd name="T0" fmla="*/ 285 w 487"/>
                    <a:gd name="T1" fmla="*/ 232 h 234"/>
                    <a:gd name="T2" fmla="*/ 265 w 487"/>
                    <a:gd name="T3" fmla="*/ 233 h 234"/>
                    <a:gd name="T4" fmla="*/ 195 w 487"/>
                    <a:gd name="T5" fmla="*/ 140 h 234"/>
                    <a:gd name="T6" fmla="*/ 178 w 487"/>
                    <a:gd name="T7" fmla="*/ 25 h 234"/>
                    <a:gd name="T8" fmla="*/ 178 w 487"/>
                    <a:gd name="T9" fmla="*/ 222 h 234"/>
                    <a:gd name="T10" fmla="*/ 331 w 487"/>
                    <a:gd name="T11" fmla="*/ 14 h 234"/>
                    <a:gd name="T12" fmla="*/ 487 w 487"/>
                    <a:gd name="T13" fmla="*/ 195 h 234"/>
                    <a:gd name="T14" fmla="*/ 153 w 487"/>
                    <a:gd name="T15" fmla="*/ 14 h 234"/>
                    <a:gd name="T16" fmla="*/ 0 w 487"/>
                    <a:gd name="T17" fmla="*/ 195 h 234"/>
                    <a:gd name="T18" fmla="*/ 156 w 487"/>
                    <a:gd name="T19" fmla="*/ 132 h 234"/>
                    <a:gd name="T20" fmla="*/ 103 w 487"/>
                    <a:gd name="T21" fmla="*/ 209 h 234"/>
                    <a:gd name="T22" fmla="*/ 325 w 487"/>
                    <a:gd name="T23" fmla="*/ 132 h 234"/>
                    <a:gd name="T24" fmla="*/ 382 w 487"/>
                    <a:gd name="T25" fmla="*/ 209 h 234"/>
                    <a:gd name="T26" fmla="*/ 191 w 487"/>
                    <a:gd name="T27" fmla="*/ 8 h 234"/>
                    <a:gd name="T28" fmla="*/ 282 w 487"/>
                    <a:gd name="T29" fmla="*/ 0 h 234"/>
                    <a:gd name="T30" fmla="*/ 203 w 487"/>
                    <a:gd name="T31" fmla="*/ 231 h 234"/>
                    <a:gd name="T32" fmla="*/ 222 w 487"/>
                    <a:gd name="T33" fmla="*/ 231 h 234"/>
                    <a:gd name="T34" fmla="*/ 290 w 487"/>
                    <a:gd name="T35" fmla="*/ 138 h 234"/>
                    <a:gd name="T36" fmla="*/ 304 w 487"/>
                    <a:gd name="T37" fmla="*/ 19 h 234"/>
                    <a:gd name="T38" fmla="*/ 304 w 487"/>
                    <a:gd name="T39" fmla="*/ 22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7" h="234">
                      <a:moveTo>
                        <a:pt x="285" y="232"/>
                      </a:moveTo>
                      <a:cubicBezTo>
                        <a:pt x="278" y="233"/>
                        <a:pt x="272" y="234"/>
                        <a:pt x="265" y="233"/>
                      </a:cubicBezTo>
                      <a:cubicBezTo>
                        <a:pt x="221" y="228"/>
                        <a:pt x="190" y="186"/>
                        <a:pt x="195" y="140"/>
                      </a:cubicBezTo>
                      <a:moveTo>
                        <a:pt x="178" y="25"/>
                      </a:moveTo>
                      <a:cubicBezTo>
                        <a:pt x="178" y="222"/>
                        <a:pt x="178" y="222"/>
                        <a:pt x="178" y="222"/>
                      </a:cubicBezTo>
                      <a:moveTo>
                        <a:pt x="331" y="14"/>
                      </a:moveTo>
                      <a:cubicBezTo>
                        <a:pt x="487" y="195"/>
                        <a:pt x="487" y="195"/>
                        <a:pt x="487" y="195"/>
                      </a:cubicBezTo>
                      <a:moveTo>
                        <a:pt x="153" y="14"/>
                      </a:moveTo>
                      <a:cubicBezTo>
                        <a:pt x="0" y="195"/>
                        <a:pt x="0" y="195"/>
                        <a:pt x="0" y="195"/>
                      </a:cubicBezTo>
                      <a:moveTo>
                        <a:pt x="156" y="132"/>
                      </a:moveTo>
                      <a:cubicBezTo>
                        <a:pt x="103" y="209"/>
                        <a:pt x="103" y="209"/>
                        <a:pt x="103" y="209"/>
                      </a:cubicBezTo>
                      <a:moveTo>
                        <a:pt x="325" y="132"/>
                      </a:moveTo>
                      <a:cubicBezTo>
                        <a:pt x="382" y="209"/>
                        <a:pt x="382" y="209"/>
                        <a:pt x="382" y="209"/>
                      </a:cubicBezTo>
                      <a:moveTo>
                        <a:pt x="191" y="8"/>
                      </a:moveTo>
                      <a:cubicBezTo>
                        <a:pt x="224" y="32"/>
                        <a:pt x="264" y="28"/>
                        <a:pt x="282" y="0"/>
                      </a:cubicBezTo>
                      <a:moveTo>
                        <a:pt x="203" y="231"/>
                      </a:moveTo>
                      <a:cubicBezTo>
                        <a:pt x="209" y="232"/>
                        <a:pt x="215" y="232"/>
                        <a:pt x="222" y="231"/>
                      </a:cubicBezTo>
                      <a:cubicBezTo>
                        <a:pt x="264" y="226"/>
                        <a:pt x="295" y="184"/>
                        <a:pt x="290" y="138"/>
                      </a:cubicBezTo>
                      <a:moveTo>
                        <a:pt x="304" y="19"/>
                      </a:moveTo>
                      <a:cubicBezTo>
                        <a:pt x="304" y="228"/>
                        <a:pt x="304" y="228"/>
                        <a:pt x="304" y="228"/>
                      </a:cubicBezTo>
                    </a:path>
                  </a:pathLst>
                </a:custGeom>
                <a:noFill/>
                <a:ln w="12700" cap="flat">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grpSp>
      </p:grpSp>
      <p:grpSp>
        <p:nvGrpSpPr>
          <p:cNvPr id="17" name="Group 16"/>
          <p:cNvGrpSpPr/>
          <p:nvPr/>
        </p:nvGrpSpPr>
        <p:grpSpPr>
          <a:xfrm>
            <a:off x="1288088" y="1556332"/>
            <a:ext cx="1661830" cy="1084570"/>
            <a:chOff x="4180433" y="3009950"/>
            <a:chExt cx="1695153" cy="1106318"/>
          </a:xfrm>
        </p:grpSpPr>
        <p:grpSp>
          <p:nvGrpSpPr>
            <p:cNvPr id="18" name="Group 17"/>
            <p:cNvGrpSpPr/>
            <p:nvPr/>
          </p:nvGrpSpPr>
          <p:grpSpPr>
            <a:xfrm>
              <a:off x="4180433" y="3665675"/>
              <a:ext cx="1695153" cy="450593"/>
              <a:chOff x="3002667" y="5699193"/>
              <a:chExt cx="1695153" cy="450593"/>
            </a:xfrm>
          </p:grpSpPr>
          <p:sp>
            <p:nvSpPr>
              <p:cNvPr id="20" name="Rectangle 19"/>
              <p:cNvSpPr/>
              <p:nvPr/>
            </p:nvSpPr>
            <p:spPr>
              <a:xfrm>
                <a:off x="3351065" y="5965120"/>
                <a:ext cx="1156250" cy="184666"/>
              </a:xfrm>
              <a:prstGeom prst="rect">
                <a:avLst/>
              </a:prstGeom>
              <a:ln>
                <a:noFill/>
              </a:ln>
            </p:spPr>
            <p:txBody>
              <a:bodyPr wrap="square" lIns="0" tIns="0" rIns="0" bIns="0" anchor="ctr">
                <a:spAutoFit/>
              </a:bodyPr>
              <a:lstStyle/>
              <a:p>
                <a:pPr marL="0" marR="0" lvl="0" indent="0" algn="ctr" defTabSz="1075086" rtl="0" eaLnBrk="1" fontAlgn="base" latinLnBrk="0" hangingPunct="1">
                  <a:lnSpc>
                    <a:spcPct val="100000"/>
                  </a:lnSpc>
                  <a:spcBef>
                    <a:spcPts val="1412"/>
                  </a:spcBef>
                  <a:spcAft>
                    <a:spcPct val="0"/>
                  </a:spcAft>
                  <a:buClrTx/>
                  <a:buSzTx/>
                  <a:buFontTx/>
                  <a:buNone/>
                  <a:tabLst/>
                  <a:defRPr/>
                </a:pPr>
                <a:r>
                  <a:rPr kumimoji="0" lang="en-US" sz="1176"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rPr>
                  <a:t>Active Directory</a:t>
                </a:r>
              </a:p>
            </p:txBody>
          </p:sp>
          <p:pic>
            <p:nvPicPr>
              <p:cNvPr id="21" name="Picture 2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cxnSp>
        <p:nvCxnSpPr>
          <p:cNvPr id="22" name="Straight Arrow Connector 21"/>
          <p:cNvCxnSpPr/>
          <p:nvPr/>
        </p:nvCxnSpPr>
        <p:spPr>
          <a:xfrm flipH="1" flipV="1">
            <a:off x="5835494" y="2098617"/>
            <a:ext cx="1208393" cy="2567"/>
          </a:xfrm>
          <a:prstGeom prst="straightConnector1">
            <a:avLst/>
          </a:prstGeom>
          <a:ln w="254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713774" y="2115133"/>
            <a:ext cx="622505" cy="1"/>
          </a:xfrm>
          <a:prstGeom prst="straightConnector1">
            <a:avLst/>
          </a:prstGeom>
          <a:ln w="254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352253" y="2554312"/>
            <a:ext cx="1340014" cy="361820"/>
          </a:xfrm>
          <a:prstGeom prst="rect">
            <a:avLst/>
          </a:prstGeom>
          <a:ln>
            <a:noFill/>
          </a:ln>
        </p:spPr>
        <p:txBody>
          <a:bodyPr wrap="square" lIns="0" tIns="0" rIns="0" bIns="0" anchor="ctr">
            <a:spAutoFit/>
          </a:bodyPr>
          <a:lstStyle/>
          <a:p>
            <a:pPr marL="0" marR="0" lvl="0" indent="0" algn="ctr" defTabSz="1074879" rtl="0" eaLnBrk="1" fontAlgn="base" latinLnBrk="0" hangingPunct="1">
              <a:lnSpc>
                <a:spcPct val="100000"/>
              </a:lnSpc>
              <a:spcBef>
                <a:spcPts val="0"/>
              </a:spcBef>
              <a:spcAft>
                <a:spcPct val="0"/>
              </a:spcAft>
              <a:buClrTx/>
              <a:buSzTx/>
              <a:buFontTx/>
              <a:buNone/>
              <a:tabLst/>
              <a:defRPr/>
            </a:pPr>
            <a:r>
              <a:rPr kumimoji="0" lang="en-US" sz="117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rPr>
              <a:t>Identity Sync with password hash sync</a:t>
            </a:r>
          </a:p>
        </p:txBody>
      </p:sp>
      <p:sp>
        <p:nvSpPr>
          <p:cNvPr id="25" name="Rectangle 24"/>
          <p:cNvSpPr/>
          <p:nvPr/>
        </p:nvSpPr>
        <p:spPr bwMode="auto">
          <a:xfrm>
            <a:off x="7661240" y="5726545"/>
            <a:ext cx="3678627" cy="570263"/>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User attributes are synchronized, Authentication is passed back through federation and completed against Windows Server Active Directory</a:t>
            </a:r>
          </a:p>
        </p:txBody>
      </p:sp>
      <p:grpSp>
        <p:nvGrpSpPr>
          <p:cNvPr id="26" name="Group 25"/>
          <p:cNvGrpSpPr/>
          <p:nvPr/>
        </p:nvGrpSpPr>
        <p:grpSpPr>
          <a:xfrm>
            <a:off x="1369618" y="4452784"/>
            <a:ext cx="1661830" cy="1084570"/>
            <a:chOff x="4180433" y="3009950"/>
            <a:chExt cx="1695153" cy="1106318"/>
          </a:xfrm>
        </p:grpSpPr>
        <p:grpSp>
          <p:nvGrpSpPr>
            <p:cNvPr id="27" name="Group 26"/>
            <p:cNvGrpSpPr/>
            <p:nvPr/>
          </p:nvGrpSpPr>
          <p:grpSpPr>
            <a:xfrm>
              <a:off x="4180433" y="3665675"/>
              <a:ext cx="1695153" cy="450593"/>
              <a:chOff x="3002667" y="5699193"/>
              <a:chExt cx="1695153" cy="450593"/>
            </a:xfrm>
          </p:grpSpPr>
          <p:sp>
            <p:nvSpPr>
              <p:cNvPr id="29" name="Rectangle 28"/>
              <p:cNvSpPr/>
              <p:nvPr/>
            </p:nvSpPr>
            <p:spPr>
              <a:xfrm>
                <a:off x="3351065" y="5965120"/>
                <a:ext cx="1156250" cy="184666"/>
              </a:xfrm>
              <a:prstGeom prst="rect">
                <a:avLst/>
              </a:prstGeom>
              <a:ln>
                <a:noFill/>
              </a:ln>
            </p:spPr>
            <p:txBody>
              <a:bodyPr wrap="square" lIns="0" tIns="0" rIns="0" bIns="0" anchor="ctr">
                <a:spAutoFit/>
              </a:bodyPr>
              <a:lstStyle/>
              <a:p>
                <a:pPr marL="0" marR="0" lvl="0" indent="0" algn="ctr" defTabSz="1075086" rtl="0" eaLnBrk="1" fontAlgn="base" latinLnBrk="0" hangingPunct="1">
                  <a:lnSpc>
                    <a:spcPct val="100000"/>
                  </a:lnSpc>
                  <a:spcBef>
                    <a:spcPts val="1412"/>
                  </a:spcBef>
                  <a:spcAft>
                    <a:spcPct val="0"/>
                  </a:spcAft>
                  <a:buClrTx/>
                  <a:buSzTx/>
                  <a:buFontTx/>
                  <a:buNone/>
                  <a:tabLst/>
                  <a:defRPr/>
                </a:pPr>
                <a:r>
                  <a:rPr kumimoji="0" lang="en-US" sz="1176"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rPr>
                  <a:t>Active Directory</a:t>
                </a:r>
              </a:p>
            </p:txBody>
          </p:sp>
          <p:pic>
            <p:nvPicPr>
              <p:cNvPr id="30" name="Picture 29"/>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002667" y="5699193"/>
                <a:ext cx="1695153" cy="398452"/>
              </a:xfrm>
              <a:prstGeom prst="rect">
                <a:avLst/>
              </a:prstGeom>
            </p:spPr>
          </p:pic>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5105" y="3009950"/>
              <a:ext cx="1044032" cy="690827"/>
            </a:xfrm>
            <a:prstGeom prst="rect">
              <a:avLst/>
            </a:prstGeom>
          </p:spPr>
        </p:pic>
      </p:grpSp>
      <p:cxnSp>
        <p:nvCxnSpPr>
          <p:cNvPr id="31" name="Straight Arrow Connector 30"/>
          <p:cNvCxnSpPr/>
          <p:nvPr/>
        </p:nvCxnSpPr>
        <p:spPr>
          <a:xfrm flipH="1" flipV="1">
            <a:off x="997745" y="3751634"/>
            <a:ext cx="10185702" cy="10254"/>
          </a:xfrm>
          <a:prstGeom prst="straightConnector1">
            <a:avLst/>
          </a:prstGeom>
          <a:ln w="25400" cap="rnd" cmpd="sng">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5835494" y="4423518"/>
            <a:ext cx="1302516" cy="262630"/>
          </a:xfrm>
          <a:prstGeom prst="straightConnector1">
            <a:avLst/>
          </a:prstGeom>
          <a:ln w="25400" cap="rnd" cmpd="sng">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422680" y="4440035"/>
            <a:ext cx="913599" cy="268083"/>
          </a:xfrm>
          <a:prstGeom prst="straightConnector1">
            <a:avLst/>
          </a:prstGeom>
          <a:ln w="25400" cap="rnd" cmpd="sng">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553701" y="1037079"/>
            <a:ext cx="2396216" cy="217243"/>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568" b="1" i="0" u="none" strike="noStrike" kern="1200" cap="none" spc="-29" normalizeH="0" baseline="0" noProof="0" dirty="0">
                <a:ln>
                  <a:noFill/>
                </a:ln>
                <a:solidFill>
                  <a:srgbClr val="FFFFFF">
                    <a:lumMod val="75000"/>
                  </a:srgbClr>
                </a:solidFill>
                <a:effectLst/>
                <a:uLnTx/>
                <a:uFillTx/>
                <a:latin typeface="Segoe UI"/>
                <a:ea typeface="+mn-ea"/>
                <a:cs typeface="+mn-cs"/>
              </a:rPr>
              <a:t>Synchronization</a:t>
            </a:r>
          </a:p>
        </p:txBody>
      </p:sp>
      <p:sp>
        <p:nvSpPr>
          <p:cNvPr id="35" name="Rectangle 34"/>
          <p:cNvSpPr/>
          <p:nvPr/>
        </p:nvSpPr>
        <p:spPr bwMode="auto">
          <a:xfrm>
            <a:off x="553701" y="3927705"/>
            <a:ext cx="2542268" cy="217243"/>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568" b="1" i="0" u="none" strike="noStrike" kern="1200" cap="none" spc="-29" normalizeH="0" baseline="0" noProof="0" dirty="0">
                <a:ln>
                  <a:noFill/>
                </a:ln>
                <a:solidFill>
                  <a:srgbClr val="FFFFFF">
                    <a:lumMod val="75000"/>
                  </a:srgbClr>
                </a:solidFill>
                <a:effectLst/>
                <a:uLnTx/>
                <a:uFillTx/>
                <a:latin typeface="Segoe UI"/>
                <a:ea typeface="+mn-ea"/>
                <a:cs typeface="+mn-cs"/>
              </a:rPr>
              <a:t>Federation</a:t>
            </a:r>
          </a:p>
        </p:txBody>
      </p:sp>
      <p:sp>
        <p:nvSpPr>
          <p:cNvPr id="36" name="Rectangle 35"/>
          <p:cNvSpPr/>
          <p:nvPr/>
        </p:nvSpPr>
        <p:spPr bwMode="auto">
          <a:xfrm>
            <a:off x="911514" y="5825177"/>
            <a:ext cx="3006332" cy="760350"/>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AD FS provides conditional access to resources, Work Place Join for device registration and integrated  Multi-Factor Authentication</a:t>
            </a:r>
          </a:p>
        </p:txBody>
      </p:sp>
      <p:sp>
        <p:nvSpPr>
          <p:cNvPr id="37" name="Rectangle 36"/>
          <p:cNvSpPr/>
          <p:nvPr/>
        </p:nvSpPr>
        <p:spPr bwMode="auto">
          <a:xfrm>
            <a:off x="814080" y="2843574"/>
            <a:ext cx="3016100" cy="380175"/>
          </a:xfrm>
          <a:prstGeom prst="rect">
            <a:avLst/>
          </a:prstGeom>
          <a:ln>
            <a:noFill/>
          </a:ln>
        </p:spPr>
        <p:txBody>
          <a:bodyPr vert="horz" wrap="square" lIns="0" tIns="0" rIns="0" bIns="0" rtlCol="0">
            <a:spAutoFit/>
          </a:bodyPr>
          <a:lstStyle/>
          <a:p>
            <a:pPr marL="0" marR="0" lvl="0" indent="0" algn="l" defTabSz="932742" rtl="0" eaLnBrk="1" fontAlgn="auto" latinLnBrk="0" hangingPunct="1">
              <a:lnSpc>
                <a:spcPct val="90000"/>
              </a:lnSpc>
              <a:spcBef>
                <a:spcPts val="1176"/>
              </a:spcBef>
              <a:spcAft>
                <a:spcPts val="0"/>
              </a:spcAft>
              <a:buClrTx/>
              <a:buSzTx/>
              <a:buFontTx/>
              <a:buNone/>
              <a:tabLst/>
              <a:defRPr/>
            </a:pPr>
            <a:r>
              <a:rPr kumimoji="0" lang="en-US" sz="1372" b="0" i="0" u="none" strike="noStrike" kern="1200" cap="none" spc="-29" normalizeH="0" baseline="0" noProof="0" dirty="0">
                <a:ln>
                  <a:noFill/>
                </a:ln>
                <a:solidFill>
                  <a:srgbClr val="FFFFFF">
                    <a:lumMod val="75000"/>
                  </a:srgbClr>
                </a:solidFill>
                <a:effectLst/>
                <a:uLnTx/>
                <a:uFillTx/>
                <a:latin typeface="Segoe UI"/>
                <a:ea typeface="+mn-ea"/>
                <a:cs typeface="+mn-cs"/>
              </a:rPr>
              <a:t>*Write back of attributes to support cloud first and co-existence</a:t>
            </a:r>
          </a:p>
        </p:txBody>
      </p:sp>
      <p:grpSp>
        <p:nvGrpSpPr>
          <p:cNvPr id="38" name="Group 37"/>
          <p:cNvGrpSpPr/>
          <p:nvPr/>
        </p:nvGrpSpPr>
        <p:grpSpPr>
          <a:xfrm>
            <a:off x="4537385" y="1570935"/>
            <a:ext cx="747723" cy="953866"/>
            <a:chOff x="7426355" y="4211026"/>
            <a:chExt cx="762716" cy="972993"/>
          </a:xfrm>
        </p:grpSpPr>
        <p:sp>
          <p:nvSpPr>
            <p:cNvPr id="39" name="Freeform 836"/>
            <p:cNvSpPr>
              <a:spLocks noEditPoints="1"/>
            </p:cNvSpPr>
            <p:nvPr/>
          </p:nvSpPr>
          <p:spPr bwMode="auto">
            <a:xfrm>
              <a:off x="7676103" y="4211026"/>
              <a:ext cx="512968" cy="97299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nvGrpSpPr>
            <p:cNvPr id="40" name="Group 39"/>
            <p:cNvGrpSpPr>
              <a:grpSpLocks noChangeAspect="1"/>
            </p:cNvGrpSpPr>
            <p:nvPr/>
          </p:nvGrpSpPr>
          <p:grpSpPr>
            <a:xfrm rot="900000">
              <a:off x="7426355" y="4400390"/>
              <a:ext cx="499495" cy="493247"/>
              <a:chOff x="3242937" y="2319398"/>
              <a:chExt cx="796924" cy="786956"/>
            </a:xfrm>
          </p:grpSpPr>
          <p:sp>
            <p:nvSpPr>
              <p:cNvPr id="41" name="Oval 40"/>
              <p:cNvSpPr/>
              <p:nvPr/>
            </p:nvSpPr>
            <p:spPr bwMode="auto">
              <a:xfrm>
                <a:off x="3247921" y="2319398"/>
                <a:ext cx="786956" cy="786956"/>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solidFill>
                    <a:srgbClr val="FFFFFF">
                      <a:lumMod val="75000"/>
                    </a:srgbClr>
                  </a:solidFill>
                  <a:effectLst/>
                  <a:uLnTx/>
                  <a:uFillTx/>
                  <a:latin typeface="Segoe UI"/>
                  <a:ea typeface="+mn-ea"/>
                  <a:cs typeface="+mn-cs"/>
                </a:endParaRPr>
              </a:p>
            </p:txBody>
          </p:sp>
          <p:sp>
            <p:nvSpPr>
              <p:cNvPr id="42"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tx1"/>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grpSp>
      <p:grpSp>
        <p:nvGrpSpPr>
          <p:cNvPr id="43" name="Group 42"/>
          <p:cNvGrpSpPr/>
          <p:nvPr/>
        </p:nvGrpSpPr>
        <p:grpSpPr>
          <a:xfrm>
            <a:off x="4595183" y="3887033"/>
            <a:ext cx="747723" cy="953866"/>
            <a:chOff x="7426355" y="4211026"/>
            <a:chExt cx="762716" cy="972993"/>
          </a:xfrm>
        </p:grpSpPr>
        <p:sp>
          <p:nvSpPr>
            <p:cNvPr id="44" name="Freeform 836"/>
            <p:cNvSpPr>
              <a:spLocks noEditPoints="1"/>
            </p:cNvSpPr>
            <p:nvPr/>
          </p:nvSpPr>
          <p:spPr bwMode="auto">
            <a:xfrm>
              <a:off x="7676103" y="4211026"/>
              <a:ext cx="512968" cy="972993"/>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nvGrpSpPr>
            <p:cNvPr id="45" name="Group 44"/>
            <p:cNvGrpSpPr>
              <a:grpSpLocks noChangeAspect="1"/>
            </p:cNvGrpSpPr>
            <p:nvPr/>
          </p:nvGrpSpPr>
          <p:grpSpPr>
            <a:xfrm rot="900000">
              <a:off x="7426355" y="4400390"/>
              <a:ext cx="499495" cy="493247"/>
              <a:chOff x="3242937" y="2319398"/>
              <a:chExt cx="796924" cy="786956"/>
            </a:xfrm>
          </p:grpSpPr>
          <p:sp>
            <p:nvSpPr>
              <p:cNvPr id="46" name="Oval 45"/>
              <p:cNvSpPr/>
              <p:nvPr/>
            </p:nvSpPr>
            <p:spPr bwMode="auto">
              <a:xfrm>
                <a:off x="3247921" y="2319398"/>
                <a:ext cx="786956" cy="786956"/>
              </a:xfrm>
              <a:prstGeom prst="ellipse">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solidFill>
                    <a:srgbClr val="FFFFFF">
                      <a:lumMod val="75000"/>
                    </a:srgbClr>
                  </a:solidFill>
                  <a:effectLst/>
                  <a:uLnTx/>
                  <a:uFillTx/>
                  <a:latin typeface="Segoe UI"/>
                  <a:ea typeface="+mn-ea"/>
                  <a:cs typeface="+mn-cs"/>
                </a:endParaRPr>
              </a:p>
            </p:txBody>
          </p:sp>
          <p:sp>
            <p:nvSpPr>
              <p:cNvPr id="47" name="Freeform 31"/>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tx1"/>
              </a:solidFill>
              <a:ln>
                <a:solidFill>
                  <a:schemeClr val="accent1"/>
                </a:solidFill>
              </a:ln>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grpSp>
      <p:grpSp>
        <p:nvGrpSpPr>
          <p:cNvPr id="48" name="Group 47"/>
          <p:cNvGrpSpPr/>
          <p:nvPr/>
        </p:nvGrpSpPr>
        <p:grpSpPr>
          <a:xfrm>
            <a:off x="7944285" y="1109043"/>
            <a:ext cx="2635330" cy="1350823"/>
            <a:chOff x="8103584" y="1130785"/>
            <a:chExt cx="2688174" cy="1377910"/>
          </a:xfrm>
        </p:grpSpPr>
        <p:grpSp>
          <p:nvGrpSpPr>
            <p:cNvPr id="49" name="Group 48"/>
            <p:cNvGrpSpPr/>
            <p:nvPr/>
          </p:nvGrpSpPr>
          <p:grpSpPr>
            <a:xfrm>
              <a:off x="8103584" y="1130785"/>
              <a:ext cx="2688174" cy="1377910"/>
              <a:chOff x="410848" y="1513542"/>
              <a:chExt cx="2688174" cy="1377910"/>
            </a:xfrm>
          </p:grpSpPr>
          <p:sp>
            <p:nvSpPr>
              <p:cNvPr id="56" name="Freeform 55"/>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noFill/>
              <a:ln w="19050" cap="flat" cmpd="sng" algn="ctr">
                <a:solidFill>
                  <a:schemeClr val="tx1"/>
                </a:solidFill>
                <a:prstDash val="solid"/>
                <a:headEnd type="none" w="med" len="med"/>
                <a:tailEnd type="none" w="med" len="med"/>
              </a:ln>
              <a:effectLst/>
              <a:extLst/>
            </p:spPr>
            <p:txBody>
              <a:bodyPr vert="horz" wrap="square" lIns="112017" tIns="0" rIns="112017" bIns="5600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19893" rtl="0" eaLnBrk="1" fontAlgn="base" latinLnBrk="0" hangingPunct="1">
                  <a:lnSpc>
                    <a:spcPct val="100000"/>
                  </a:lnSpc>
                  <a:spcBef>
                    <a:spcPct val="0"/>
                  </a:spcBef>
                  <a:spcAft>
                    <a:spcPct val="0"/>
                  </a:spcAft>
                  <a:buClrTx/>
                  <a:buSzTx/>
                  <a:buFontTx/>
                  <a:buNone/>
                  <a:tabLst/>
                  <a:defRPr/>
                </a:pPr>
                <a:endParaRPr kumimoji="0" lang="en-US" sz="1900" b="0" i="0" u="none" strike="noStrike" kern="0" cap="none" spc="0" normalizeH="0" baseline="0" noProof="0" dirty="0">
                  <a:ln>
                    <a:noFill/>
                  </a:ln>
                  <a:solidFill>
                    <a:srgbClr val="FFFFFF">
                      <a:lumMod val="75000"/>
                    </a:srgbClr>
                  </a:solidFill>
                  <a:effectLst/>
                  <a:uLnTx/>
                  <a:uFillTx/>
                  <a:latin typeface="Segoe" pitchFamily="34" charset="0"/>
                  <a:ea typeface="+mn-ea"/>
                  <a:cs typeface="+mn-cs"/>
                </a:endParaRPr>
              </a:p>
            </p:txBody>
          </p:sp>
          <p:grpSp>
            <p:nvGrpSpPr>
              <p:cNvPr id="57" name="Group 56"/>
              <p:cNvGrpSpPr/>
              <p:nvPr/>
            </p:nvGrpSpPr>
            <p:grpSpPr>
              <a:xfrm>
                <a:off x="1033298" y="2361743"/>
                <a:ext cx="197030" cy="151923"/>
                <a:chOff x="4395727" y="3571786"/>
                <a:chExt cx="197030" cy="151923"/>
              </a:xfrm>
            </p:grpSpPr>
            <p:sp>
              <p:nvSpPr>
                <p:cNvPr id="58" name="Arc 57"/>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sp>
              <p:nvSpPr>
                <p:cNvPr id="59" name="Arc 58"/>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sp>
              <p:nvSpPr>
                <p:cNvPr id="60" name="Oval 59"/>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grpSp>
        </p:grpSp>
        <p:grpSp>
          <p:nvGrpSpPr>
            <p:cNvPr id="50" name="Group 4"/>
            <p:cNvGrpSpPr>
              <a:grpSpLocks noChangeAspect="1"/>
            </p:cNvGrpSpPr>
            <p:nvPr/>
          </p:nvGrpSpPr>
          <p:grpSpPr bwMode="auto">
            <a:xfrm>
              <a:off x="8350516" y="1809998"/>
              <a:ext cx="648038" cy="643953"/>
              <a:chOff x="3125" y="1415"/>
              <a:chExt cx="1586" cy="1576"/>
            </a:xfrm>
            <a:solidFill>
              <a:schemeClr val="tx2"/>
            </a:solidFill>
          </p:grpSpPr>
          <p:sp>
            <p:nvSpPr>
              <p:cNvPr id="53"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54"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55" name="Freeform 5"/>
              <p:cNvSpPr>
                <a:spLocks/>
              </p:cNvSpPr>
              <p:nvPr/>
            </p:nvSpPr>
            <p:spPr bwMode="auto">
              <a:xfrm flipH="1">
                <a:off x="3633" y="2015"/>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sp>
          <p:nvSpPr>
            <p:cNvPr id="51" name="Rectangle 50"/>
            <p:cNvSpPr/>
            <p:nvPr/>
          </p:nvSpPr>
          <p:spPr>
            <a:xfrm>
              <a:off x="9132128" y="1962386"/>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096503" rtl="0" eaLnBrk="1" fontAlgn="base" latinLnBrk="0" hangingPunct="1">
                <a:lnSpc>
                  <a:spcPct val="100000"/>
                </a:lnSpc>
                <a:spcBef>
                  <a:spcPts val="0"/>
                </a:spcBef>
                <a:spcAft>
                  <a:spcPct val="0"/>
                </a:spcAft>
                <a:buClrTx/>
                <a:buSzTx/>
                <a:buFontTx/>
                <a:buNone/>
                <a:tabLst/>
                <a:defRPr/>
              </a:pPr>
              <a:r>
                <a:rPr kumimoji="0" lang="en-US" sz="1568" b="0" i="0" u="none" strike="noStrike" kern="1200" cap="none" spc="0" normalizeH="0" baseline="0" noProof="0" dirty="0">
                  <a:ln>
                    <a:solidFill>
                      <a:srgbClr val="FFFFFF">
                        <a:alpha val="0"/>
                      </a:srgbClr>
                    </a:solidFill>
                  </a:ln>
                  <a:solidFill>
                    <a:srgbClr val="FFFFFF">
                      <a:lumMod val="75000"/>
                    </a:srgbClr>
                  </a:solidFill>
                  <a:effectLst/>
                  <a:uLnTx/>
                  <a:uFillTx/>
                  <a:latin typeface="Segoe"/>
                  <a:ea typeface="+mn-ea"/>
                  <a:cs typeface="+mn-cs"/>
                </a:rPr>
                <a:t>Active Directory</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grpSp>
        <p:nvGrpSpPr>
          <p:cNvPr id="61" name="Group 60"/>
          <p:cNvGrpSpPr/>
          <p:nvPr/>
        </p:nvGrpSpPr>
        <p:grpSpPr>
          <a:xfrm>
            <a:off x="7944285" y="4048661"/>
            <a:ext cx="2635330" cy="1350823"/>
            <a:chOff x="8103584" y="1130785"/>
            <a:chExt cx="2688174" cy="1377910"/>
          </a:xfrm>
        </p:grpSpPr>
        <p:grpSp>
          <p:nvGrpSpPr>
            <p:cNvPr id="62" name="Group 61"/>
            <p:cNvGrpSpPr/>
            <p:nvPr/>
          </p:nvGrpSpPr>
          <p:grpSpPr>
            <a:xfrm>
              <a:off x="8103584" y="1130785"/>
              <a:ext cx="2688174" cy="1377910"/>
              <a:chOff x="410848" y="1513542"/>
              <a:chExt cx="2688174" cy="1377910"/>
            </a:xfrm>
          </p:grpSpPr>
          <p:sp>
            <p:nvSpPr>
              <p:cNvPr id="69" name="Freeform 68"/>
              <p:cNvSpPr>
                <a:spLocks noChangeAspect="1"/>
              </p:cNvSpPr>
              <p:nvPr/>
            </p:nvSpPr>
            <p:spPr bwMode="auto">
              <a:xfrm>
                <a:off x="410848" y="1513542"/>
                <a:ext cx="2688174" cy="1377910"/>
              </a:xfrm>
              <a:custGeom>
                <a:avLst/>
                <a:gdLst>
                  <a:gd name="T0" fmla="*/ 743 w 959"/>
                  <a:gd name="T1" fmla="*/ 528 h 534"/>
                  <a:gd name="T2" fmla="*/ 607 w 959"/>
                  <a:gd name="T3" fmla="*/ 531 h 534"/>
                  <a:gd name="T4" fmla="*/ 187 w 959"/>
                  <a:gd name="T5" fmla="*/ 531 h 534"/>
                  <a:gd name="T6" fmla="*/ 121 w 959"/>
                  <a:gd name="T7" fmla="*/ 526 h 534"/>
                  <a:gd name="T8" fmla="*/ 13 w 959"/>
                  <a:gd name="T9" fmla="*/ 419 h 534"/>
                  <a:gd name="T10" fmla="*/ 23 w 959"/>
                  <a:gd name="T11" fmla="*/ 297 h 534"/>
                  <a:gd name="T12" fmla="*/ 96 w 959"/>
                  <a:gd name="T13" fmla="*/ 227 h 534"/>
                  <a:gd name="T14" fmla="*/ 212 w 959"/>
                  <a:gd name="T15" fmla="*/ 224 h 534"/>
                  <a:gd name="T16" fmla="*/ 320 w 959"/>
                  <a:gd name="T17" fmla="*/ 123 h 534"/>
                  <a:gd name="T18" fmla="*/ 487 w 959"/>
                  <a:gd name="T19" fmla="*/ 133 h 534"/>
                  <a:gd name="T20" fmla="*/ 687 w 959"/>
                  <a:gd name="T21" fmla="*/ 3 h 534"/>
                  <a:gd name="T22" fmla="*/ 805 w 959"/>
                  <a:gd name="T23" fmla="*/ 26 h 534"/>
                  <a:gd name="T24" fmla="*/ 940 w 959"/>
                  <a:gd name="T25" fmla="*/ 178 h 534"/>
                  <a:gd name="T26" fmla="*/ 952 w 959"/>
                  <a:gd name="T27" fmla="*/ 307 h 534"/>
                  <a:gd name="T28" fmla="*/ 843 w 959"/>
                  <a:gd name="T29" fmla="*/ 486 h 534"/>
                  <a:gd name="T30" fmla="*/ 743 w 959"/>
                  <a:gd name="T31" fmla="*/ 528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9" h="534">
                    <a:moveTo>
                      <a:pt x="743" y="528"/>
                    </a:moveTo>
                    <a:cubicBezTo>
                      <a:pt x="703" y="534"/>
                      <a:pt x="657" y="531"/>
                      <a:pt x="607" y="531"/>
                    </a:cubicBezTo>
                    <a:cubicBezTo>
                      <a:pt x="468" y="531"/>
                      <a:pt x="327" y="531"/>
                      <a:pt x="187" y="531"/>
                    </a:cubicBezTo>
                    <a:cubicBezTo>
                      <a:pt x="162" y="531"/>
                      <a:pt x="140" y="531"/>
                      <a:pt x="121" y="526"/>
                    </a:cubicBezTo>
                    <a:cubicBezTo>
                      <a:pt x="68" y="513"/>
                      <a:pt x="29" y="473"/>
                      <a:pt x="13" y="419"/>
                    </a:cubicBezTo>
                    <a:cubicBezTo>
                      <a:pt x="0" y="377"/>
                      <a:pt x="7" y="330"/>
                      <a:pt x="23" y="297"/>
                    </a:cubicBezTo>
                    <a:cubicBezTo>
                      <a:pt x="38" y="268"/>
                      <a:pt x="64" y="241"/>
                      <a:pt x="96" y="227"/>
                    </a:cubicBezTo>
                    <a:cubicBezTo>
                      <a:pt x="126" y="213"/>
                      <a:pt x="174" y="207"/>
                      <a:pt x="212" y="224"/>
                    </a:cubicBezTo>
                    <a:cubicBezTo>
                      <a:pt x="236" y="179"/>
                      <a:pt x="271" y="143"/>
                      <a:pt x="320" y="123"/>
                    </a:cubicBezTo>
                    <a:cubicBezTo>
                      <a:pt x="371" y="101"/>
                      <a:pt x="445" y="105"/>
                      <a:pt x="487" y="133"/>
                    </a:cubicBezTo>
                    <a:cubicBezTo>
                      <a:pt x="528" y="66"/>
                      <a:pt x="590" y="10"/>
                      <a:pt x="687" y="3"/>
                    </a:cubicBezTo>
                    <a:cubicBezTo>
                      <a:pt x="734" y="0"/>
                      <a:pt x="772" y="10"/>
                      <a:pt x="805" y="26"/>
                    </a:cubicBezTo>
                    <a:cubicBezTo>
                      <a:pt x="868" y="55"/>
                      <a:pt x="917" y="106"/>
                      <a:pt x="940" y="178"/>
                    </a:cubicBezTo>
                    <a:cubicBezTo>
                      <a:pt x="952" y="213"/>
                      <a:pt x="959" y="259"/>
                      <a:pt x="952" y="307"/>
                    </a:cubicBezTo>
                    <a:cubicBezTo>
                      <a:pt x="941" y="389"/>
                      <a:pt x="897" y="448"/>
                      <a:pt x="843" y="486"/>
                    </a:cubicBezTo>
                    <a:cubicBezTo>
                      <a:pt x="815" y="505"/>
                      <a:pt x="782" y="521"/>
                      <a:pt x="743" y="528"/>
                    </a:cubicBezTo>
                    <a:close/>
                  </a:path>
                </a:pathLst>
              </a:custGeom>
              <a:noFill/>
              <a:ln w="19050" cap="flat" cmpd="sng" algn="ctr">
                <a:solidFill>
                  <a:schemeClr val="tx1"/>
                </a:solidFill>
                <a:prstDash val="solid"/>
                <a:headEnd type="none" w="med" len="med"/>
                <a:tailEnd type="none" w="med" len="med"/>
              </a:ln>
              <a:effectLst/>
              <a:extLst/>
            </p:spPr>
            <p:txBody>
              <a:bodyPr vert="horz" wrap="square" lIns="112017" tIns="0" rIns="112017" bIns="56008" numCol="1" rtlCol="0" anchor="ctr"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3"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8"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8" algn="l" defTabSz="914286" rtl="0" eaLnBrk="1" latinLnBrk="0" hangingPunct="1">
                  <a:defRPr sz="1800" kern="1200">
                    <a:solidFill>
                      <a:schemeClr val="tx1"/>
                    </a:solidFill>
                    <a:latin typeface="+mn-lt"/>
                    <a:ea typeface="+mn-ea"/>
                    <a:cs typeface="+mn-cs"/>
                  </a:defRPr>
                </a:lvl7pPr>
                <a:lvl8pPr marL="3200001"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pPr marL="0" marR="0" lvl="0" indent="0" algn="l" defTabSz="1119893" rtl="0" eaLnBrk="1" fontAlgn="base" latinLnBrk="0" hangingPunct="1">
                  <a:lnSpc>
                    <a:spcPct val="100000"/>
                  </a:lnSpc>
                  <a:spcBef>
                    <a:spcPct val="0"/>
                  </a:spcBef>
                  <a:spcAft>
                    <a:spcPct val="0"/>
                  </a:spcAft>
                  <a:buClrTx/>
                  <a:buSzTx/>
                  <a:buFontTx/>
                  <a:buNone/>
                  <a:tabLst/>
                  <a:defRPr/>
                </a:pPr>
                <a:endParaRPr kumimoji="0" lang="en-US" sz="1900" b="0" i="0" u="none" strike="noStrike" kern="0" cap="none" spc="0" normalizeH="0" baseline="0" noProof="0" dirty="0">
                  <a:ln>
                    <a:noFill/>
                  </a:ln>
                  <a:solidFill>
                    <a:srgbClr val="FFFFFF">
                      <a:lumMod val="75000"/>
                    </a:srgbClr>
                  </a:solidFill>
                  <a:effectLst/>
                  <a:uLnTx/>
                  <a:uFillTx/>
                  <a:latin typeface="Segoe" pitchFamily="34" charset="0"/>
                  <a:ea typeface="+mn-ea"/>
                  <a:cs typeface="+mn-cs"/>
                </a:endParaRPr>
              </a:p>
            </p:txBody>
          </p:sp>
          <p:grpSp>
            <p:nvGrpSpPr>
              <p:cNvPr id="70" name="Group 69"/>
              <p:cNvGrpSpPr/>
              <p:nvPr/>
            </p:nvGrpSpPr>
            <p:grpSpPr>
              <a:xfrm>
                <a:off x="1033298" y="2361743"/>
                <a:ext cx="197030" cy="151923"/>
                <a:chOff x="4395727" y="3571786"/>
                <a:chExt cx="197030" cy="151923"/>
              </a:xfrm>
            </p:grpSpPr>
            <p:sp>
              <p:nvSpPr>
                <p:cNvPr id="71" name="Arc 70"/>
                <p:cNvSpPr/>
                <p:nvPr/>
              </p:nvSpPr>
              <p:spPr>
                <a:xfrm rot="5012506">
                  <a:off x="4401070"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sp>
              <p:nvSpPr>
                <p:cNvPr id="72" name="Arc 71"/>
                <p:cNvSpPr/>
                <p:nvPr/>
              </p:nvSpPr>
              <p:spPr>
                <a:xfrm rot="16587494" flipH="1">
                  <a:off x="4444687" y="3575638"/>
                  <a:ext cx="151066" cy="145075"/>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sp>
              <p:nvSpPr>
                <p:cNvPr id="73" name="Oval 72"/>
                <p:cNvSpPr>
                  <a:spLocks noChangeAspect="1" noChangeArrowheads="1"/>
                </p:cNvSpPr>
                <p:nvPr/>
              </p:nvSpPr>
              <p:spPr bwMode="auto">
                <a:xfrm>
                  <a:off x="4395727" y="3571786"/>
                  <a:ext cx="75935" cy="70022"/>
                </a:xfrm>
                <a:prstGeom prst="ellipse">
                  <a:avLst/>
                </a:prstGeom>
                <a:solidFill>
                  <a:srgbClr val="0070C0"/>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solidFill>
                        <a:srgbClr val="FFFFFF">
                          <a:alpha val="0"/>
                        </a:srgbClr>
                      </a:solidFill>
                    </a:ln>
                    <a:solidFill>
                      <a:srgbClr val="FFFFFF">
                        <a:lumMod val="75000"/>
                      </a:srgbClr>
                    </a:solidFill>
                    <a:effectLst/>
                    <a:uLnTx/>
                    <a:uFillTx/>
                    <a:latin typeface="Segoe UI"/>
                    <a:ea typeface="+mn-ea"/>
                    <a:cs typeface="+mn-cs"/>
                  </a:endParaRPr>
                </a:p>
              </p:txBody>
            </p:sp>
          </p:grpSp>
        </p:grpSp>
        <p:grpSp>
          <p:nvGrpSpPr>
            <p:cNvPr id="63" name="Group 4"/>
            <p:cNvGrpSpPr>
              <a:grpSpLocks noChangeAspect="1"/>
            </p:cNvGrpSpPr>
            <p:nvPr/>
          </p:nvGrpSpPr>
          <p:grpSpPr bwMode="auto">
            <a:xfrm>
              <a:off x="8350516" y="1809998"/>
              <a:ext cx="648038" cy="643953"/>
              <a:chOff x="3125" y="1415"/>
              <a:chExt cx="1586" cy="1576"/>
            </a:xfrm>
            <a:solidFill>
              <a:schemeClr val="tx2"/>
            </a:solidFill>
          </p:grpSpPr>
          <p:sp>
            <p:nvSpPr>
              <p:cNvPr id="66"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67"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sp>
            <p:nvSpPr>
              <p:cNvPr id="68" name="Freeform 5"/>
              <p:cNvSpPr>
                <a:spLocks/>
              </p:cNvSpPr>
              <p:nvPr/>
            </p:nvSpPr>
            <p:spPr bwMode="auto">
              <a:xfrm flipH="1">
                <a:off x="3633" y="2015"/>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lumMod val="75000"/>
                    </a:srgbClr>
                  </a:solidFill>
                  <a:effectLst/>
                  <a:uLnTx/>
                  <a:uFillTx/>
                  <a:latin typeface="Segoe UI"/>
                  <a:ea typeface="+mn-ea"/>
                  <a:cs typeface="+mn-cs"/>
                </a:endParaRPr>
              </a:p>
            </p:txBody>
          </p:sp>
        </p:grpSp>
        <p:sp>
          <p:nvSpPr>
            <p:cNvPr id="64" name="Rectangle 63"/>
            <p:cNvSpPr/>
            <p:nvPr/>
          </p:nvSpPr>
          <p:spPr>
            <a:xfrm>
              <a:off x="9132128" y="1962386"/>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1096503" rtl="0" eaLnBrk="1" fontAlgn="base" latinLnBrk="0" hangingPunct="1">
                <a:lnSpc>
                  <a:spcPct val="100000"/>
                </a:lnSpc>
                <a:spcBef>
                  <a:spcPts val="0"/>
                </a:spcBef>
                <a:spcAft>
                  <a:spcPct val="0"/>
                </a:spcAft>
                <a:buClrTx/>
                <a:buSzTx/>
                <a:buFontTx/>
                <a:buNone/>
                <a:tabLst/>
                <a:defRPr/>
              </a:pPr>
              <a:r>
                <a:rPr kumimoji="0" lang="en-US" sz="1568" b="0" i="0" u="none" strike="noStrike" kern="1200" cap="none" spc="0" normalizeH="0" baseline="0" noProof="0" dirty="0">
                  <a:ln>
                    <a:solidFill>
                      <a:srgbClr val="FFFFFF">
                        <a:alpha val="0"/>
                      </a:srgbClr>
                    </a:solidFill>
                  </a:ln>
                  <a:solidFill>
                    <a:srgbClr val="FFFFFF">
                      <a:lumMod val="75000"/>
                    </a:srgbClr>
                  </a:solidFill>
                  <a:effectLst/>
                  <a:uLnTx/>
                  <a:uFillTx/>
                  <a:latin typeface="Segoe"/>
                  <a:ea typeface="+mn-ea"/>
                  <a:cs typeface="+mn-cs"/>
                </a:rPr>
                <a:t>Active Directory</a:t>
              </a:r>
            </a:p>
          </p:txBody>
        </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6174" y="1590015"/>
              <a:ext cx="1882592" cy="436495"/>
            </a:xfrm>
            <a:prstGeom prst="rect">
              <a:avLst/>
            </a:prstGeom>
          </p:spPr>
        </p:pic>
      </p:grpSp>
    </p:spTree>
    <p:extLst>
      <p:ext uri="{BB962C8B-B14F-4D97-AF65-F5344CB8AC3E}">
        <p14:creationId xmlns:p14="http://schemas.microsoft.com/office/powerpoint/2010/main" val="271759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left)">
                                      <p:cBhvr>
                                        <p:cTn id="51" dur="500"/>
                                        <p:tgtEl>
                                          <p:spTgt spid="33"/>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2000"/>
                            </p:stCondLst>
                            <p:childTnLst>
                              <p:par>
                                <p:cTn id="60" presetID="22" presetClass="entr" presetSubtype="8"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fade">
                                      <p:cBhvr>
                                        <p:cTn id="66" dur="500"/>
                                        <p:tgtEl>
                                          <p:spTgt spid="6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childTnLst>
                          </p:cTn>
                        </p:par>
                        <p:par>
                          <p:cTn id="70" fill="hold">
                            <p:stCondLst>
                              <p:cond delay="3000"/>
                            </p:stCondLst>
                            <p:childTnLst>
                              <p:par>
                                <p:cTn id="71" presetID="22" presetClass="entr" presetSubtype="2"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right)">
                                      <p:cBhvr>
                                        <p:cTn id="73" dur="500"/>
                                        <p:tgtEl>
                                          <p:spTgt spid="7"/>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childTnLst>
                          </p:cTn>
                        </p:par>
                        <p:par>
                          <p:cTn id="78" fill="hold">
                            <p:stCondLst>
                              <p:cond delay="4000"/>
                            </p:stCondLst>
                            <p:childTnLst>
                              <p:par>
                                <p:cTn id="79" presetID="22" presetClass="entr" presetSubtype="2" fill="hold"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4" grpId="0"/>
      <p:bldP spid="25" grpId="0"/>
      <p:bldP spid="34" grpId="0"/>
      <p:bldP spid="35" grpId="0"/>
      <p:bldP spid="36" grpId="0"/>
      <p:bldP spid="3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the Application Access Panel</a:t>
            </a:r>
          </a:p>
        </p:txBody>
      </p:sp>
      <p:sp>
        <p:nvSpPr>
          <p:cNvPr id="3" name="Content Placeholder 2"/>
          <p:cNvSpPr>
            <a:spLocks noGrp="1"/>
          </p:cNvSpPr>
          <p:nvPr>
            <p:ph idx="4294967295"/>
          </p:nvPr>
        </p:nvSpPr>
        <p:spPr>
          <a:xfrm>
            <a:off x="530785" y="1230998"/>
            <a:ext cx="11633418" cy="5139869"/>
          </a:xfrm>
          <a:prstGeom prst="rect">
            <a:avLst/>
          </a:prstGeom>
        </p:spPr>
        <p:txBody>
          <a:bodyPr/>
          <a:lstStyle/>
          <a:p>
            <a:pPr marL="0" indent="0">
              <a:buNone/>
            </a:pPr>
            <a:r>
              <a:rPr lang="en-US" sz="3700" dirty="0">
                <a:gradFill>
                  <a:gsLst>
                    <a:gs pos="1250">
                      <a:srgbClr val="D83B01"/>
                    </a:gs>
                    <a:gs pos="99000">
                      <a:srgbClr val="D83B01"/>
                    </a:gs>
                  </a:gsLst>
                  <a:lin ang="5400000" scaled="0"/>
                </a:gradFill>
              </a:rPr>
              <a:t>Configure SaaS SSO</a:t>
            </a:r>
          </a:p>
          <a:p>
            <a:pPr marL="241300" lvl="1" indent="0">
              <a:buNone/>
            </a:pPr>
            <a:r>
              <a:rPr lang="en-US" sz="2000" dirty="0"/>
              <a:t>SaaS providers leverage AAD as an IdP STS. </a:t>
            </a:r>
          </a:p>
          <a:p>
            <a:pPr marL="241300" lvl="1" indent="0">
              <a:buNone/>
            </a:pPr>
            <a:r>
              <a:rPr lang="en-US" sz="2000" dirty="0"/>
              <a:t>This is similar to the relationship they would otherwise have with AD FS</a:t>
            </a:r>
          </a:p>
          <a:p>
            <a:pPr marL="241300" lvl="1" indent="0">
              <a:buNone/>
            </a:pPr>
            <a:endParaRPr lang="en-US" sz="2000" dirty="0"/>
          </a:p>
          <a:p>
            <a:pPr marL="241300" lvl="1" indent="0">
              <a:buNone/>
            </a:pPr>
            <a:r>
              <a:rPr lang="en-US" sz="2000" dirty="0"/>
              <a:t>AAD decides how to authenticate the user: </a:t>
            </a:r>
          </a:p>
          <a:p>
            <a:pPr lvl="1" indent="-342900"/>
            <a:r>
              <a:rPr lang="en-US" sz="2000" dirty="0"/>
              <a:t>Federated or standard</a:t>
            </a:r>
          </a:p>
          <a:p>
            <a:pPr lvl="1" indent="-342900"/>
            <a:r>
              <a:rPr lang="en-US" sz="2000" dirty="0"/>
              <a:t>MFA</a:t>
            </a:r>
          </a:p>
          <a:p>
            <a:pPr lvl="1" indent="-342900"/>
            <a:r>
              <a:rPr lang="en-US" sz="2000" dirty="0"/>
              <a:t>simple password</a:t>
            </a:r>
          </a:p>
          <a:p>
            <a:pPr marL="241300" lvl="1" indent="0">
              <a:buNone/>
            </a:pPr>
            <a:endParaRPr lang="en-US" sz="2000" dirty="0"/>
          </a:p>
          <a:p>
            <a:pPr marL="241300" lvl="1" indent="0">
              <a:buNone/>
            </a:pPr>
            <a:r>
              <a:rPr lang="en-US" sz="2000" dirty="0"/>
              <a:t>SSO is facilitated using the protocols expected by the SaaS provider:  </a:t>
            </a:r>
          </a:p>
          <a:p>
            <a:pPr marL="241300" lvl="1" indent="0">
              <a:buNone/>
            </a:pPr>
            <a:r>
              <a:rPr lang="en-US" sz="2000" dirty="0">
                <a:solidFill>
                  <a:srgbClr val="00B0F0"/>
                </a:solidFill>
              </a:rPr>
              <a:t>SAML-P, WS-Federation, OpenID Connect</a:t>
            </a:r>
          </a:p>
          <a:p>
            <a:pPr marL="241300" lvl="1" indent="0">
              <a:buNone/>
            </a:pPr>
            <a:endParaRPr lang="en-US" sz="2000" dirty="0">
              <a:solidFill>
                <a:srgbClr val="00FF00"/>
              </a:solidFill>
            </a:endParaRPr>
          </a:p>
          <a:p>
            <a:pPr marL="241300" lvl="1" indent="0">
              <a:buNone/>
            </a:pPr>
            <a:r>
              <a:rPr lang="en-US" sz="2000" dirty="0"/>
              <a:t>Depending on the app, single-sign out and password reset integration will be supported</a:t>
            </a:r>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545262"/>
            <a:ext cx="3200400" cy="286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679936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the Application Access Panel</a:t>
            </a:r>
          </a:p>
        </p:txBody>
      </p:sp>
      <p:sp>
        <p:nvSpPr>
          <p:cNvPr id="3" name="Content Placeholder 2"/>
          <p:cNvSpPr>
            <a:spLocks noGrp="1"/>
          </p:cNvSpPr>
          <p:nvPr>
            <p:ph idx="4294967295"/>
          </p:nvPr>
        </p:nvSpPr>
        <p:spPr>
          <a:xfrm>
            <a:off x="530785" y="1230998"/>
            <a:ext cx="11633418" cy="5478423"/>
          </a:xfrm>
          <a:prstGeom prst="rect">
            <a:avLst/>
          </a:prstGeom>
        </p:spPr>
        <p:txBody>
          <a:bodyPr/>
          <a:lstStyle/>
          <a:p>
            <a:pPr marL="0" indent="0">
              <a:buNone/>
            </a:pPr>
            <a:r>
              <a:rPr lang="en-US" sz="3700" dirty="0">
                <a:gradFill>
                  <a:gsLst>
                    <a:gs pos="1250">
                      <a:srgbClr val="D83B01"/>
                    </a:gs>
                    <a:gs pos="99000">
                      <a:srgbClr val="D83B01"/>
                    </a:gs>
                  </a:gsLst>
                  <a:lin ang="5400000" scaled="0"/>
                </a:gradFill>
              </a:rPr>
              <a:t>Add Users/Groups to Apps</a:t>
            </a:r>
          </a:p>
          <a:p>
            <a:pPr marL="241300" lvl="1" indent="0">
              <a:buNone/>
            </a:pPr>
            <a:r>
              <a:rPr lang="en-US" sz="2000" dirty="0"/>
              <a:t>Access Panel by </a:t>
            </a:r>
            <a:r>
              <a:rPr lang="en-US" sz="2000" dirty="0">
                <a:solidFill>
                  <a:srgbClr val="00B0F0"/>
                </a:solidFill>
              </a:rPr>
              <a:t>http://myapps.microsoft.com</a:t>
            </a:r>
          </a:p>
          <a:p>
            <a:pPr marL="241300" lvl="1" indent="0">
              <a:buNone/>
            </a:pPr>
            <a:r>
              <a:rPr lang="en-US" sz="2000" dirty="0"/>
              <a:t>Custom branding? Load by appending your organization’s domain  </a:t>
            </a:r>
          </a:p>
          <a:p>
            <a:pPr marL="241300" lvl="1" indent="0">
              <a:buNone/>
            </a:pPr>
            <a:r>
              <a:rPr lang="en-US" sz="2000" dirty="0"/>
              <a:t>http://myapps.microsoft.com/</a:t>
            </a:r>
            <a:r>
              <a:rPr lang="en-US" sz="2000" dirty="0">
                <a:solidFill>
                  <a:srgbClr val="FF0000"/>
                </a:solidFill>
              </a:rPr>
              <a:t>contosobuild.com</a:t>
            </a:r>
          </a:p>
          <a:p>
            <a:pPr marL="241300" lvl="1" indent="0">
              <a:buNone/>
            </a:pPr>
            <a:r>
              <a:rPr lang="en-US" sz="2000" dirty="0"/>
              <a:t>USERS CAN: </a:t>
            </a:r>
          </a:p>
          <a:p>
            <a:pPr marL="241300" lvl="1" indent="0">
              <a:buNone/>
            </a:pPr>
            <a:r>
              <a:rPr lang="en-US" sz="2000" dirty="0"/>
              <a:t>change PW, Edit PW Reset, MFA </a:t>
            </a:r>
            <a:r>
              <a:rPr lang="en-US" sz="2000" dirty="0" err="1"/>
              <a:t>prefs</a:t>
            </a:r>
            <a:r>
              <a:rPr lang="en-US" sz="2000" dirty="0"/>
              <a:t>, view account details, view/launch apps</a:t>
            </a:r>
          </a:p>
          <a:p>
            <a:pPr marL="241300" lvl="1" indent="0">
              <a:buNone/>
            </a:pPr>
            <a:r>
              <a:rPr lang="en-US" sz="2000" dirty="0"/>
              <a:t>Self-manage groups</a:t>
            </a:r>
          </a:p>
          <a:p>
            <a:pPr marL="0" indent="0">
              <a:buNone/>
            </a:pPr>
            <a:r>
              <a:rPr lang="en-US" sz="3700" dirty="0">
                <a:gradFill>
                  <a:gsLst>
                    <a:gs pos="1250">
                      <a:srgbClr val="D83B01"/>
                    </a:gs>
                    <a:gs pos="99000">
                      <a:srgbClr val="D83B01"/>
                    </a:gs>
                  </a:gsLst>
                  <a:lin ang="5400000" scaled="0"/>
                </a:gradFill>
              </a:rPr>
              <a:t>Authentication</a:t>
            </a:r>
          </a:p>
          <a:p>
            <a:pPr marL="241300" lvl="1" indent="0">
              <a:buNone/>
            </a:pPr>
            <a:r>
              <a:rPr lang="en-US" sz="2000" dirty="0"/>
              <a:t>Users must be authenticated by Organizational account in AAD</a:t>
            </a:r>
          </a:p>
          <a:p>
            <a:pPr marL="241300" lvl="1" indent="0">
              <a:buNone/>
            </a:pPr>
            <a:r>
              <a:rPr lang="en-US" sz="2000" dirty="0"/>
              <a:t>If Federation, then can AuthN against on-premises</a:t>
            </a:r>
          </a:p>
          <a:p>
            <a:pPr marL="241300" lvl="1" indent="0">
              <a:buNone/>
            </a:pPr>
            <a:endParaRPr lang="en-US" sz="2000" i="1" dirty="0">
              <a:hlinkClick r:id="rId3"/>
            </a:endParaRPr>
          </a:p>
          <a:p>
            <a:pPr marL="241300" lvl="1" indent="0">
              <a:buNone/>
            </a:pPr>
            <a:r>
              <a:rPr lang="en-US" sz="2000" i="1" dirty="0">
                <a:hlinkClick r:id="rId4"/>
              </a:rPr>
              <a:t>Read more…</a:t>
            </a:r>
            <a:endParaRPr lang="en-US" sz="2000" i="1"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5"/>
          <a:stretch>
            <a:fillRect/>
          </a:stretch>
        </p:blipFill>
        <p:spPr>
          <a:xfrm>
            <a:off x="122237" y="6545262"/>
            <a:ext cx="3200400" cy="286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34283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the Application Access Panel</a:t>
            </a:r>
          </a:p>
        </p:txBody>
      </p:sp>
      <p:pic>
        <p:nvPicPr>
          <p:cNvPr id="4" name="Picture 3"/>
          <p:cNvPicPr>
            <a:picLocks noChangeAspect="1"/>
          </p:cNvPicPr>
          <p:nvPr/>
        </p:nvPicPr>
        <p:blipFill>
          <a:blip r:embed="rId3"/>
          <a:stretch>
            <a:fillRect/>
          </a:stretch>
        </p:blipFill>
        <p:spPr>
          <a:xfrm>
            <a:off x="122237" y="6545262"/>
            <a:ext cx="3200400" cy="28670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3932262" y="1270692"/>
            <a:ext cx="7359806" cy="5597263"/>
          </a:xfrm>
          <a:prstGeom prst="rect">
            <a:avLst/>
          </a:prstGeom>
        </p:spPr>
      </p:pic>
      <p:sp>
        <p:nvSpPr>
          <p:cNvPr id="3" name="TextBox 2"/>
          <p:cNvSpPr txBox="1"/>
          <p:nvPr/>
        </p:nvSpPr>
        <p:spPr>
          <a:xfrm>
            <a:off x="762369" y="2934270"/>
            <a:ext cx="182878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5"/>
              </a:rPr>
              <a:t>Read more</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TextBox 5"/>
          <p:cNvSpPr txBox="1"/>
          <p:nvPr/>
        </p:nvSpPr>
        <p:spPr>
          <a:xfrm>
            <a:off x="724453" y="4685969"/>
            <a:ext cx="2595341"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6"/>
              </a:rPr>
              <a:t>Read more – Adding apps</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255228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Integrate an app with Azure AD</a:t>
            </a:r>
          </a:p>
        </p:txBody>
      </p:sp>
      <p:sp>
        <p:nvSpPr>
          <p:cNvPr id="3" name="Content Placeholder 2"/>
          <p:cNvSpPr>
            <a:spLocks noGrp="1"/>
          </p:cNvSpPr>
          <p:nvPr>
            <p:ph idx="4294967295"/>
          </p:nvPr>
        </p:nvSpPr>
        <p:spPr>
          <a:xfrm>
            <a:off x="530785" y="1230998"/>
            <a:ext cx="11633418" cy="6155531"/>
          </a:xfrm>
          <a:prstGeom prst="rect">
            <a:avLst/>
          </a:prstGeom>
        </p:spPr>
        <p:txBody>
          <a:bodyPr/>
          <a:lstStyle/>
          <a:p>
            <a:pPr marL="0" indent="0">
              <a:buNone/>
            </a:pPr>
            <a:r>
              <a:rPr lang="en-US" sz="3700" dirty="0">
                <a:gradFill>
                  <a:gsLst>
                    <a:gs pos="1250">
                      <a:srgbClr val="D83B01"/>
                    </a:gs>
                    <a:gs pos="99000">
                      <a:srgbClr val="D83B01"/>
                    </a:gs>
                  </a:gsLst>
                  <a:lin ang="5400000" scaled="0"/>
                </a:gradFill>
              </a:rPr>
              <a:t>Web Apps | WS-Fed</a:t>
            </a:r>
          </a:p>
          <a:p>
            <a:pPr marL="241300" lvl="1" indent="0">
              <a:buNone/>
            </a:pPr>
            <a:r>
              <a:rPr lang="en-US" sz="2000" dirty="0"/>
              <a:t>SOAP Clients | WS-Trust spec | RST/RSTR</a:t>
            </a:r>
          </a:p>
          <a:p>
            <a:pPr marL="0" indent="0">
              <a:buNone/>
            </a:pPr>
            <a:r>
              <a:rPr lang="en-US" sz="3700" dirty="0">
                <a:gradFill>
                  <a:gsLst>
                    <a:gs pos="1250">
                      <a:srgbClr val="D83B01"/>
                    </a:gs>
                    <a:gs pos="99000">
                      <a:srgbClr val="D83B01"/>
                    </a:gs>
                  </a:gsLst>
                  <a:lin ang="5400000" scaled="0"/>
                </a:gradFill>
              </a:rPr>
              <a:t>Desktop Apps | OAuth</a:t>
            </a:r>
          </a:p>
          <a:p>
            <a:pPr marL="241300" lvl="1" indent="0">
              <a:buNone/>
            </a:pPr>
            <a:r>
              <a:rPr lang="en-US" sz="2000" dirty="0"/>
              <a:t>RESTful Apps | HTTP Methods | Stateless</a:t>
            </a:r>
          </a:p>
          <a:p>
            <a:pPr marL="0" indent="0">
              <a:buNone/>
            </a:pPr>
            <a:r>
              <a:rPr lang="en-US" sz="3700" dirty="0">
                <a:gradFill>
                  <a:gsLst>
                    <a:gs pos="1250">
                      <a:srgbClr val="D83B01"/>
                    </a:gs>
                    <a:gs pos="99000">
                      <a:srgbClr val="D83B01"/>
                    </a:gs>
                  </a:gsLst>
                  <a:lin ang="5400000" scaled="0"/>
                </a:gradFill>
              </a:rPr>
              <a:t>Graph API</a:t>
            </a:r>
          </a:p>
          <a:p>
            <a:pPr marL="0" lvl="1" indent="0">
              <a:buNone/>
            </a:pPr>
            <a:r>
              <a:rPr lang="en-US" sz="2000" dirty="0"/>
              <a:t>Programmatic access to AAD through </a:t>
            </a:r>
            <a:r>
              <a:rPr lang="en-US" sz="2000" dirty="0">
                <a:solidFill>
                  <a:srgbClr val="00B0F0"/>
                </a:solidFill>
              </a:rPr>
              <a:t>REST API Endpoint</a:t>
            </a:r>
          </a:p>
          <a:p>
            <a:pPr marL="0" lvl="1" indent="0">
              <a:buNone/>
            </a:pPr>
            <a:r>
              <a:rPr lang="en-US" sz="2000" dirty="0"/>
              <a:t>Apps use to perform </a:t>
            </a:r>
            <a:r>
              <a:rPr lang="en-US" sz="2000" dirty="0">
                <a:solidFill>
                  <a:srgbClr val="00B0F0"/>
                </a:solidFill>
              </a:rPr>
              <a:t>CRUD operations </a:t>
            </a:r>
            <a:r>
              <a:rPr lang="en-US" sz="2000" dirty="0"/>
              <a:t>on Directory data and objects</a:t>
            </a:r>
          </a:p>
          <a:p>
            <a:pPr marL="0" lvl="1" indent="0">
              <a:buNone/>
            </a:pPr>
            <a:r>
              <a:rPr lang="en-US" sz="2000" dirty="0"/>
              <a:t>To call on directory </a:t>
            </a:r>
            <a:r>
              <a:rPr lang="en-US" sz="2000" dirty="0">
                <a:solidFill>
                  <a:srgbClr val="00B0F0"/>
                </a:solidFill>
              </a:rPr>
              <a:t>must register APP with AAD</a:t>
            </a:r>
          </a:p>
          <a:p>
            <a:pPr marL="0" lvl="1" indent="0">
              <a:buNone/>
            </a:pPr>
            <a:r>
              <a:rPr lang="en-US" sz="2000" dirty="0"/>
              <a:t>RBAC – Security Groups used to perform RBAC in Graph API</a:t>
            </a:r>
          </a:p>
          <a:p>
            <a:pPr marL="0" lvl="1" indent="0">
              <a:buNone/>
            </a:pPr>
            <a:r>
              <a:rPr lang="en-US" sz="2000" dirty="0"/>
              <a:t>EXAMPLES</a:t>
            </a:r>
          </a:p>
          <a:p>
            <a:pPr marL="342900" lvl="1" indent="-342900"/>
            <a:r>
              <a:rPr lang="en-US" sz="2000" dirty="0"/>
              <a:t>Create New User, Get Properties, Disable</a:t>
            </a:r>
          </a:p>
          <a:p>
            <a:pPr marL="342900" lvl="1" indent="-342900"/>
            <a:r>
              <a:rPr lang="en-US" sz="2000" dirty="0"/>
              <a:t>Check Group Membership, update, delete, </a:t>
            </a:r>
            <a:r>
              <a:rPr lang="en-US" sz="2000" dirty="0" err="1"/>
              <a:t>etc</a:t>
            </a:r>
            <a:endParaRPr lang="en-US" sz="2000" dirty="0"/>
          </a:p>
          <a:p>
            <a:pPr marL="241300" lvl="1" indent="0">
              <a:buNone/>
            </a:pPr>
            <a:endParaRPr lang="en-US" sz="2000" dirty="0"/>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545262"/>
            <a:ext cx="3200400" cy="286703"/>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636" y="1230998"/>
            <a:ext cx="4723287" cy="2494864"/>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759573" y="6174859"/>
            <a:ext cx="5262403"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5"/>
              </a:rPr>
              <a:t>Query an Azure AD directory using the Graph API</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p:txBody>
      </p:sp>
    </p:spTree>
    <p:extLst>
      <p:ext uri="{BB962C8B-B14F-4D97-AF65-F5344CB8AC3E}">
        <p14:creationId xmlns:p14="http://schemas.microsoft.com/office/powerpoint/2010/main" val="7306914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Let’s get ready!</a:t>
            </a:r>
          </a:p>
        </p:txBody>
      </p:sp>
    </p:spTree>
    <p:extLst>
      <p:ext uri="{BB962C8B-B14F-4D97-AF65-F5344CB8AC3E}">
        <p14:creationId xmlns:p14="http://schemas.microsoft.com/office/powerpoint/2010/main" val="327181524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400" dirty="0"/>
              <a:t>Implement Azure Active Directory</a:t>
            </a:r>
            <a:r>
              <a:rPr lang="en-US" sz="4800" dirty="0"/>
              <a:t> </a:t>
            </a:r>
            <a:r>
              <a:rPr lang="en-US" sz="3200" i="1" dirty="0"/>
              <a:t>– know these 5 things now</a:t>
            </a:r>
            <a:endParaRPr lang="en-US" sz="2800" i="1" dirty="0"/>
          </a:p>
        </p:txBody>
      </p:sp>
      <p:sp>
        <p:nvSpPr>
          <p:cNvPr id="3" name="Content Placeholder 2"/>
          <p:cNvSpPr>
            <a:spLocks noGrp="1"/>
          </p:cNvSpPr>
          <p:nvPr>
            <p:ph idx="4294967295"/>
          </p:nvPr>
        </p:nvSpPr>
        <p:spPr>
          <a:xfrm>
            <a:off x="530785" y="1230998"/>
            <a:ext cx="11633418" cy="5510739"/>
          </a:xfrm>
          <a:prstGeom prst="rect">
            <a:avLst/>
          </a:prstGeom>
        </p:spPr>
        <p:txBody>
          <a:bodyPr/>
          <a:lstStyle/>
          <a:p>
            <a:pPr marL="0" indent="0">
              <a:buNone/>
            </a:pPr>
            <a:r>
              <a:rPr lang="en-US" sz="3700" dirty="0">
                <a:gradFill>
                  <a:gsLst>
                    <a:gs pos="1250">
                      <a:srgbClr val="D83B01"/>
                    </a:gs>
                    <a:gs pos="99000">
                      <a:srgbClr val="D83B01"/>
                    </a:gs>
                  </a:gsLst>
                  <a:lin ang="5400000" scaled="0"/>
                </a:gradFill>
              </a:rPr>
              <a:t>Azure AD Integration Options</a:t>
            </a:r>
          </a:p>
          <a:p>
            <a:pPr marL="241300" lvl="1" indent="0">
              <a:buNone/>
            </a:pPr>
            <a:r>
              <a:rPr lang="en-US" sz="2000" dirty="0">
                <a:solidFill>
                  <a:schemeClr val="tx1">
                    <a:lumMod val="50000"/>
                  </a:schemeClr>
                </a:solidFill>
              </a:rPr>
              <a:t>Azure AD Sync | FIM 2012 R2 </a:t>
            </a:r>
          </a:p>
          <a:p>
            <a:pPr marL="0" indent="0">
              <a:buNone/>
            </a:pPr>
            <a:r>
              <a:rPr lang="en-US" sz="3700" dirty="0">
                <a:gradFill>
                  <a:gsLst>
                    <a:gs pos="1250">
                      <a:srgbClr val="D83B01"/>
                    </a:gs>
                    <a:gs pos="99000">
                      <a:srgbClr val="D83B01"/>
                    </a:gs>
                  </a:gsLst>
                  <a:lin ang="5400000" scaled="0"/>
                </a:gradFill>
              </a:rPr>
              <a:t>Add Custom Domains</a:t>
            </a:r>
          </a:p>
          <a:p>
            <a:pPr marL="241300" lvl="1" indent="0">
              <a:buNone/>
            </a:pPr>
            <a:r>
              <a:rPr lang="en-US" sz="2000" dirty="0"/>
              <a:t>Create CNAME | </a:t>
            </a:r>
            <a:r>
              <a:rPr lang="en-US" sz="2000" dirty="0">
                <a:solidFill>
                  <a:srgbClr val="00BCF2"/>
                </a:solidFill>
              </a:rPr>
              <a:t>Get-</a:t>
            </a:r>
            <a:r>
              <a:rPr lang="en-US" sz="2000" dirty="0" err="1">
                <a:solidFill>
                  <a:srgbClr val="00BCF2"/>
                </a:solidFill>
              </a:rPr>
              <a:t>AzureRMDeployment</a:t>
            </a:r>
            <a:r>
              <a:rPr lang="en-US" sz="2000" dirty="0">
                <a:solidFill>
                  <a:srgbClr val="00BCF2"/>
                </a:solidFill>
              </a:rPr>
              <a:t> -</a:t>
            </a:r>
            <a:r>
              <a:rPr lang="en-US" sz="2000" dirty="0" err="1">
                <a:solidFill>
                  <a:srgbClr val="00BCF2"/>
                </a:solidFill>
              </a:rPr>
              <a:t>ServiceName</a:t>
            </a:r>
            <a:r>
              <a:rPr lang="en-US" sz="2000" dirty="0">
                <a:solidFill>
                  <a:srgbClr val="00BCF2"/>
                </a:solidFill>
              </a:rPr>
              <a:t> </a:t>
            </a:r>
            <a:r>
              <a:rPr lang="en-US" sz="2000" dirty="0" err="1">
                <a:solidFill>
                  <a:srgbClr val="00BCF2"/>
                </a:solidFill>
              </a:rPr>
              <a:t>yourservicename</a:t>
            </a:r>
            <a:r>
              <a:rPr lang="en-US" sz="2000" dirty="0">
                <a:solidFill>
                  <a:srgbClr val="00BCF2"/>
                </a:solidFill>
              </a:rPr>
              <a:t> | Select Url </a:t>
            </a:r>
          </a:p>
          <a:p>
            <a:pPr marL="0" indent="0">
              <a:buNone/>
            </a:pPr>
            <a:r>
              <a:rPr lang="en-US" sz="3700" dirty="0">
                <a:gradFill>
                  <a:gsLst>
                    <a:gs pos="1250">
                      <a:srgbClr val="D83B01"/>
                    </a:gs>
                    <a:gs pos="99000">
                      <a:srgbClr val="D83B01"/>
                    </a:gs>
                  </a:gsLst>
                  <a:lin ang="5400000" scaled="0"/>
                </a:gradFill>
              </a:rPr>
              <a:t>Configure SaaS SSO</a:t>
            </a:r>
          </a:p>
          <a:p>
            <a:pPr marL="241300" lvl="1" indent="0">
              <a:buNone/>
            </a:pPr>
            <a:r>
              <a:rPr lang="en-US" sz="2000" dirty="0"/>
              <a:t>AAD is the IdP | AAD determines AuthN, fed/</a:t>
            </a:r>
            <a:r>
              <a:rPr lang="en-US" sz="2000" dirty="0" err="1"/>
              <a:t>std</a:t>
            </a:r>
            <a:r>
              <a:rPr lang="en-US" sz="2000" dirty="0"/>
              <a:t>/MFA/Password,  SSO: SAML-P, WS-Fed, Open ID Connect</a:t>
            </a:r>
          </a:p>
          <a:p>
            <a:pPr marL="0" indent="0">
              <a:buNone/>
            </a:pPr>
            <a:r>
              <a:rPr lang="en-US" sz="3700" dirty="0">
                <a:gradFill>
                  <a:gsLst>
                    <a:gs pos="1250">
                      <a:srgbClr val="D83B01"/>
                    </a:gs>
                    <a:gs pos="99000">
                      <a:srgbClr val="D83B01"/>
                    </a:gs>
                  </a:gsLst>
                  <a:lin ang="5400000" scaled="0"/>
                </a:gradFill>
              </a:rPr>
              <a:t>WS-Fed vs. </a:t>
            </a:r>
            <a:r>
              <a:rPr lang="en-US" sz="3700" dirty="0" err="1">
                <a:gradFill>
                  <a:gsLst>
                    <a:gs pos="1250">
                      <a:srgbClr val="D83B01"/>
                    </a:gs>
                    <a:gs pos="99000">
                      <a:srgbClr val="D83B01"/>
                    </a:gs>
                  </a:gsLst>
                  <a:lin ang="5400000" scaled="0"/>
                </a:gradFill>
              </a:rPr>
              <a:t>Oauth</a:t>
            </a:r>
            <a:r>
              <a:rPr lang="en-US" sz="3700" dirty="0">
                <a:gradFill>
                  <a:gsLst>
                    <a:gs pos="1250">
                      <a:srgbClr val="D83B01"/>
                    </a:gs>
                    <a:gs pos="99000">
                      <a:srgbClr val="D83B01"/>
                    </a:gs>
                  </a:gsLst>
                  <a:lin ang="5400000" scaled="0"/>
                </a:gradFill>
              </a:rPr>
              <a:t> Apps</a:t>
            </a:r>
          </a:p>
          <a:p>
            <a:pPr marL="241300" lvl="1" indent="0">
              <a:buNone/>
            </a:pPr>
            <a:r>
              <a:rPr lang="en-US" sz="2000" dirty="0"/>
              <a:t>SOAP Clients, WS-Trust spec,  RST/RSTR  |  RESTful Apps, HTTP Methods, Stateless</a:t>
            </a:r>
          </a:p>
          <a:p>
            <a:pPr marL="0" indent="0">
              <a:buNone/>
            </a:pPr>
            <a:r>
              <a:rPr lang="en-US" sz="3700" dirty="0">
                <a:gradFill>
                  <a:gsLst>
                    <a:gs pos="1250">
                      <a:srgbClr val="D83B01"/>
                    </a:gs>
                    <a:gs pos="99000">
                      <a:srgbClr val="D83B01"/>
                    </a:gs>
                  </a:gsLst>
                  <a:lin ang="5400000" scaled="0"/>
                </a:gradFill>
              </a:rPr>
              <a:t>Graph API</a:t>
            </a:r>
          </a:p>
          <a:p>
            <a:pPr marL="241300" lvl="1" indent="0">
              <a:buNone/>
            </a:pPr>
            <a:r>
              <a:rPr lang="en-US" sz="2000" dirty="0"/>
              <a:t>Access AAD | REST | CRUD operations | Must register App with AAD | Security Groups use RBAC </a:t>
            </a:r>
          </a:p>
          <a:p>
            <a:pPr marL="241300" lvl="1" indent="0">
              <a:buNone/>
            </a:pPr>
            <a:endParaRPr lang="en-US" sz="2000" dirty="0"/>
          </a:p>
        </p:txBody>
      </p:sp>
      <p:pic>
        <p:nvPicPr>
          <p:cNvPr id="6" name="Picture 5"/>
          <p:cNvPicPr>
            <a:picLocks noChangeAspect="1"/>
          </p:cNvPicPr>
          <p:nvPr/>
        </p:nvPicPr>
        <p:blipFill>
          <a:blip r:embed="rId3"/>
          <a:stretch>
            <a:fillRect/>
          </a:stretch>
        </p:blipFill>
        <p:spPr>
          <a:xfrm>
            <a:off x="122237" y="6545262"/>
            <a:ext cx="3200400" cy="286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3094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6842402" cy="2462213"/>
          </a:xfrm>
        </p:spPr>
        <p:txBody>
          <a:bodyPr/>
          <a:lstStyle/>
          <a:p>
            <a:pPr marL="0" indent="0">
              <a:buNone/>
            </a:pPr>
            <a:r>
              <a:rPr lang="en-US" sz="3700" dirty="0">
                <a:gradFill>
                  <a:gsLst>
                    <a:gs pos="1250">
                      <a:srgbClr val="D83B01"/>
                    </a:gs>
                    <a:gs pos="99000">
                      <a:srgbClr val="D83B01"/>
                    </a:gs>
                  </a:gsLst>
                  <a:lin ang="5400000" scaled="0"/>
                </a:gradFill>
              </a:rPr>
              <a:t>Configure Virtual Network</a:t>
            </a:r>
          </a:p>
          <a:p>
            <a:pPr marL="0" indent="0">
              <a:buNone/>
            </a:pPr>
            <a:r>
              <a:rPr lang="en-US" sz="3700" dirty="0">
                <a:gradFill>
                  <a:gsLst>
                    <a:gs pos="1250">
                      <a:srgbClr val="D83B01"/>
                    </a:gs>
                    <a:gs pos="99000">
                      <a:srgbClr val="D83B01"/>
                    </a:gs>
                  </a:gsLst>
                  <a:lin ang="5400000" scaled="0"/>
                </a:gradFill>
              </a:rPr>
              <a:t>Modify Network Configuration</a:t>
            </a:r>
          </a:p>
          <a:p>
            <a:pPr marL="0" indent="0">
              <a:buNone/>
            </a:pPr>
            <a:r>
              <a:rPr lang="en-US" sz="3700" dirty="0">
                <a:gradFill>
                  <a:gsLst>
                    <a:gs pos="1250">
                      <a:srgbClr val="D83B01"/>
                    </a:gs>
                    <a:gs pos="99000">
                      <a:srgbClr val="D83B01"/>
                    </a:gs>
                  </a:gsLst>
                  <a:lin ang="5400000" scaled="0"/>
                </a:gradFill>
              </a:rPr>
              <a:t>Design/Implement           Multi-Site/Hybrid Network</a:t>
            </a:r>
          </a:p>
        </p:txBody>
      </p:sp>
      <p:sp>
        <p:nvSpPr>
          <p:cNvPr id="17" name="Title 16"/>
          <p:cNvSpPr>
            <a:spLocks noGrp="1"/>
          </p:cNvSpPr>
          <p:nvPr>
            <p:ph type="title"/>
          </p:nvPr>
        </p:nvSpPr>
        <p:spPr/>
        <p:txBody>
          <a:bodyPr/>
          <a:lstStyle/>
          <a:p>
            <a:r>
              <a:rPr lang="en-US" dirty="0"/>
              <a:t>Implement Virtual Networks</a:t>
            </a:r>
          </a:p>
        </p:txBody>
      </p:sp>
      <p:pic>
        <p:nvPicPr>
          <p:cNvPr id="3" name="Picture 2"/>
          <p:cNvPicPr>
            <a:picLocks noChangeAspect="1"/>
          </p:cNvPicPr>
          <p:nvPr/>
        </p:nvPicPr>
        <p:blipFill>
          <a:blip r:embed="rId3"/>
          <a:stretch>
            <a:fillRect/>
          </a:stretch>
        </p:blipFill>
        <p:spPr>
          <a:xfrm>
            <a:off x="7660394" y="1212849"/>
            <a:ext cx="3960455" cy="53019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1606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lstStyle/>
          <a:p>
            <a:r>
              <a:rPr lang="en-US" dirty="0"/>
              <a:t>Implement Virtual Networks</a:t>
            </a:r>
          </a:p>
        </p:txBody>
      </p:sp>
      <p:sp>
        <p:nvSpPr>
          <p:cNvPr id="5" name="TextBox 4"/>
          <p:cNvSpPr txBox="1"/>
          <p:nvPr/>
        </p:nvSpPr>
        <p:spPr>
          <a:xfrm>
            <a:off x="2256080" y="1541367"/>
            <a:ext cx="2473416" cy="1486390"/>
          </a:xfrm>
          <a:prstGeom prst="rect">
            <a:avLst/>
          </a:prstGeom>
          <a:noFill/>
        </p:spPr>
        <p:txBody>
          <a:bodyPr wrap="square" lIns="182854" tIns="146283" rIns="182854" bIns="146283"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FFFFFE"/>
                </a:solidFill>
                <a:effectLst/>
                <a:uLnTx/>
                <a:uFillTx/>
                <a:latin typeface="Segoe UI"/>
                <a:ea typeface="+mn-ea"/>
                <a:cs typeface="+mn-cs"/>
              </a:rPr>
              <a:t>Service consumers</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399" b="0" i="0" u="none" strike="noStrike" kern="0" cap="none" spc="-50" normalizeH="0" baseline="0" noProof="0" dirty="0">
              <a:ln>
                <a:noFill/>
              </a:ln>
              <a:solidFill>
                <a:srgbClr val="FFFFFE"/>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00FF00"/>
                </a:solidFill>
                <a:effectLst/>
                <a:uLnTx/>
                <a:uFillTx/>
                <a:latin typeface="Segoe UI"/>
                <a:ea typeface="+mn-ea"/>
                <a:cs typeface="+mn-cs"/>
              </a:rPr>
              <a:t>Internet </a:t>
            </a:r>
          </a:p>
        </p:txBody>
      </p:sp>
      <p:grpSp>
        <p:nvGrpSpPr>
          <p:cNvPr id="6" name="Group 5"/>
          <p:cNvGrpSpPr/>
          <p:nvPr/>
        </p:nvGrpSpPr>
        <p:grpSpPr>
          <a:xfrm>
            <a:off x="4268421" y="1261467"/>
            <a:ext cx="5209906" cy="2590433"/>
            <a:chOff x="6597001" y="703802"/>
            <a:chExt cx="5578218" cy="3071723"/>
          </a:xfrm>
        </p:grpSpPr>
        <p:sp>
          <p:nvSpPr>
            <p:cNvPr id="7"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0C0"/>
            </a:solidFill>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dirty="0">
                <a:ln>
                  <a:noFill/>
                </a:ln>
                <a:solidFill>
                  <a:srgbClr val="FFFFFE"/>
                </a:solidFill>
                <a:effectLst/>
                <a:uLnTx/>
                <a:uFillTx/>
                <a:latin typeface="Segoe UI"/>
                <a:ea typeface="+mn-ea"/>
                <a:cs typeface="+mn-cs"/>
              </a:endParaRPr>
            </a:p>
          </p:txBody>
        </p:sp>
        <p:sp>
          <p:nvSpPr>
            <p:cNvPr id="8" name="Rounded Rectangle 7"/>
            <p:cNvSpPr/>
            <p:nvPr/>
          </p:nvSpPr>
          <p:spPr bwMode="auto">
            <a:xfrm>
              <a:off x="8117860" y="1632864"/>
              <a:ext cx="3395252" cy="1886600"/>
            </a:xfrm>
            <a:prstGeom prst="roundRect">
              <a:avLst>
                <a:gd name="adj" fmla="val 8795"/>
              </a:avLst>
            </a:prstGeom>
            <a:pattFill prst="ltUpDiag">
              <a:fgClr>
                <a:srgbClr val="CDCDCD"/>
              </a:fgClr>
              <a:bgClr>
                <a:srgbClr val="FFFFFF"/>
              </a:bgClr>
            </a:pattFill>
            <a:ln w="57150" cap="flat" cmpd="sng" algn="ctr">
              <a:solidFill>
                <a:srgbClr val="00827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403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solidFill>
                  <a:srgbClr val="FFFFFE"/>
                </a:solidFill>
                <a:effectLst/>
                <a:uLnTx/>
                <a:uFillTx/>
                <a:latin typeface="Segoe UI"/>
                <a:ea typeface="+mn-ea"/>
                <a:cs typeface="+mn-cs"/>
              </a:endParaRPr>
            </a:p>
          </p:txBody>
        </p:sp>
        <p:grpSp>
          <p:nvGrpSpPr>
            <p:cNvPr id="9" name="Group 8"/>
            <p:cNvGrpSpPr/>
            <p:nvPr/>
          </p:nvGrpSpPr>
          <p:grpSpPr>
            <a:xfrm>
              <a:off x="8302769" y="1794374"/>
              <a:ext cx="3027722" cy="1546370"/>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8" name="Freeform 17"/>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19" name="Freeform 18"/>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8272"/>
              </a:solidFill>
              <a:ln>
                <a:noFill/>
              </a:ln>
              <a:extLst/>
            </p:spPr>
            <p:txBody>
              <a:bodyPr vert="horz" wrap="square" lIns="91427" tIns="45714" rIns="91427" bIns="457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grpSp>
      </p:grpSp>
      <p:grpSp>
        <p:nvGrpSpPr>
          <p:cNvPr id="20" name="Group 19"/>
          <p:cNvGrpSpPr/>
          <p:nvPr/>
        </p:nvGrpSpPr>
        <p:grpSpPr>
          <a:xfrm>
            <a:off x="884676" y="1587690"/>
            <a:ext cx="1645920" cy="1645920"/>
            <a:chOff x="3379883" y="1211263"/>
            <a:chExt cx="2246098" cy="2246098"/>
          </a:xfrm>
        </p:grpSpPr>
        <p:sp>
          <p:nvSpPr>
            <p:cNvPr id="21" name="Oval 20"/>
            <p:cNvSpPr/>
            <p:nvPr/>
          </p:nvSpPr>
          <p:spPr bwMode="auto">
            <a:xfrm>
              <a:off x="3379883" y="1211263"/>
              <a:ext cx="2246098" cy="2246098"/>
            </a:xfrm>
            <a:prstGeom prst="ellipse">
              <a:avLst/>
            </a:prstGeom>
            <a:pattFill prst="ltUpDiag">
              <a:fgClr>
                <a:srgbClr val="CDCDCD"/>
              </a:fgClr>
              <a:bgClr>
                <a:srgbClr val="FFFFFF"/>
              </a:bgClr>
            </a:patt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1403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dirty="0">
                <a:ln>
                  <a:noFill/>
                </a:ln>
                <a:solidFill>
                  <a:srgbClr val="FFFFFE"/>
                </a:solidFill>
                <a:effectLst/>
                <a:uLnTx/>
                <a:uFillTx/>
                <a:latin typeface="Segoe UI"/>
                <a:ea typeface="+mn-ea"/>
                <a:cs typeface="+mn-cs"/>
              </a:endParaRPr>
            </a:p>
          </p:txBody>
        </p:sp>
        <p:grpSp>
          <p:nvGrpSpPr>
            <p:cNvPr id="22" name="Group 740"/>
            <p:cNvGrpSpPr>
              <a:grpSpLocks noChangeAspect="1"/>
            </p:cNvGrpSpPr>
            <p:nvPr/>
          </p:nvGrpSpPr>
          <p:grpSpPr bwMode="auto">
            <a:xfrm>
              <a:off x="3688878" y="1636025"/>
              <a:ext cx="1628108" cy="1396574"/>
              <a:chOff x="7349" y="-2816"/>
              <a:chExt cx="661" cy="567"/>
            </a:xfrm>
            <a:solidFill>
              <a:srgbClr val="FFFFFF">
                <a:lumMod val="50000"/>
              </a:srgbClr>
            </a:solidFill>
          </p:grpSpPr>
          <p:sp>
            <p:nvSpPr>
              <p:cNvPr id="23"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24"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25"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26"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27"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sp>
            <p:nvSpPr>
              <p:cNvPr id="28"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marL="0" marR="0" lvl="0" indent="0" algn="l" defTabSz="914303"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grpSp>
      </p:grpSp>
      <p:cxnSp>
        <p:nvCxnSpPr>
          <p:cNvPr id="29" name="Straight Arrow Connector 28"/>
          <p:cNvCxnSpPr>
            <a:endCxn id="21" idx="6"/>
          </p:cNvCxnSpPr>
          <p:nvPr/>
        </p:nvCxnSpPr>
        <p:spPr>
          <a:xfrm flipH="1">
            <a:off x="2530596" y="2410650"/>
            <a:ext cx="2453081" cy="0"/>
          </a:xfrm>
          <a:prstGeom prst="straightConnector1">
            <a:avLst/>
          </a:prstGeom>
          <a:noFill/>
          <a:ln w="85725" cap="rnd" cmpd="sng" algn="ctr">
            <a:solidFill>
              <a:srgbClr val="FFFFFF"/>
            </a:solidFill>
            <a:prstDash val="sysDot"/>
            <a:headEnd type="triangle"/>
            <a:tailEnd type="none"/>
          </a:ln>
          <a:effectLst/>
        </p:spPr>
      </p:cxnSp>
      <p:grpSp>
        <p:nvGrpSpPr>
          <p:cNvPr id="30" name="Group 29"/>
          <p:cNvGrpSpPr/>
          <p:nvPr/>
        </p:nvGrpSpPr>
        <p:grpSpPr>
          <a:xfrm>
            <a:off x="5871120" y="4121325"/>
            <a:ext cx="1946998" cy="2507435"/>
            <a:chOff x="6879959" y="2570938"/>
            <a:chExt cx="1947275" cy="2775203"/>
          </a:xfrm>
        </p:grpSpPr>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9959" y="2570938"/>
              <a:ext cx="1857462" cy="2775203"/>
            </a:xfrm>
            <a:prstGeom prst="rect">
              <a:avLst/>
            </a:prstGeom>
          </p:spPr>
        </p:pic>
        <p:grpSp>
          <p:nvGrpSpPr>
            <p:cNvPr id="33" name="Group 32"/>
            <p:cNvGrpSpPr/>
            <p:nvPr/>
          </p:nvGrpSpPr>
          <p:grpSpPr>
            <a:xfrm>
              <a:off x="7765108" y="4301831"/>
              <a:ext cx="797864" cy="619873"/>
              <a:chOff x="5764911" y="4942748"/>
              <a:chExt cx="1117339" cy="1121466"/>
            </a:xfrm>
          </p:grpSpPr>
          <p:grpSp>
            <p:nvGrpSpPr>
              <p:cNvPr id="37" name="Group 36"/>
              <p:cNvGrpSpPr/>
              <p:nvPr/>
            </p:nvGrpSpPr>
            <p:grpSpPr>
              <a:xfrm flipH="1">
                <a:off x="6564710" y="4942748"/>
                <a:ext cx="317540" cy="1121466"/>
                <a:chOff x="765004" y="3105986"/>
                <a:chExt cx="822991" cy="2906584"/>
              </a:xfrm>
              <a:solidFill>
                <a:srgbClr val="FFFFFF"/>
              </a:solidFill>
            </p:grpSpPr>
            <p:sp>
              <p:nvSpPr>
                <p:cNvPr id="39" name="Freeform 741"/>
                <p:cNvSpPr>
                  <a:spLocks/>
                </p:cNvSpPr>
                <p:nvPr/>
              </p:nvSpPr>
              <p:spPr bwMode="auto">
                <a:xfrm>
                  <a:off x="765004" y="3890939"/>
                  <a:ext cx="822991" cy="2121631"/>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25400"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solidFill>
                      <a:srgbClr val="FFFFFE"/>
                    </a:solidFill>
                    <a:effectLst/>
                    <a:uLnTx/>
                    <a:uFillTx/>
                    <a:latin typeface="Segoe UI"/>
                    <a:ea typeface="+mn-ea"/>
                    <a:cs typeface="+mn-cs"/>
                  </a:endParaRPr>
                </a:p>
              </p:txBody>
            </p:sp>
            <p:sp>
              <p:nvSpPr>
                <p:cNvPr id="40" name="Oval 742"/>
                <p:cNvSpPr>
                  <a:spLocks noChangeArrowheads="1"/>
                </p:cNvSpPr>
                <p:nvPr/>
              </p:nvSpPr>
              <p:spPr bwMode="auto">
                <a:xfrm>
                  <a:off x="931147" y="3105986"/>
                  <a:ext cx="490705" cy="635997"/>
                </a:xfrm>
                <a:prstGeom prst="ellipse">
                  <a:avLst/>
                </a:prstGeom>
                <a:grpFill/>
                <a:ln w="25400" cap="flat" cmpd="sng" algn="ctr">
                  <a:noFill/>
                  <a:prstDash val="solid"/>
                  <a:headEnd type="none" w="med" len="med"/>
                  <a:tailEnd type="none" w="med" len="med"/>
                </a:ln>
                <a:effectLst/>
                <a:ex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a:ln>
                      <a:noFill/>
                    </a:ln>
                    <a:solidFill>
                      <a:srgbClr val="FFFFFE"/>
                    </a:solidFill>
                    <a:effectLst/>
                    <a:uLnTx/>
                    <a:uFillTx/>
                    <a:latin typeface="Segoe UI"/>
                    <a:ea typeface="+mn-ea"/>
                    <a:cs typeface="+mn-cs"/>
                  </a:endParaRPr>
                </a:p>
              </p:txBody>
            </p:sp>
          </p:grpSp>
          <p:sp>
            <p:nvSpPr>
              <p:cNvPr id="38" name="Freeform 34"/>
              <p:cNvSpPr>
                <a:spLocks noEditPoints="1"/>
              </p:cNvSpPr>
              <p:nvPr/>
            </p:nvSpPr>
            <p:spPr bwMode="auto">
              <a:xfrm>
                <a:off x="5764911" y="5264406"/>
                <a:ext cx="639823" cy="549309"/>
              </a:xfrm>
              <a:custGeom>
                <a:avLst/>
                <a:gdLst>
                  <a:gd name="T0" fmla="*/ 408 w 438"/>
                  <a:gd name="T1" fmla="*/ 0 h 295"/>
                  <a:gd name="T2" fmla="*/ 356 w 438"/>
                  <a:gd name="T3" fmla="*/ 0 h 295"/>
                  <a:gd name="T4" fmla="*/ 326 w 438"/>
                  <a:gd name="T5" fmla="*/ 29 h 295"/>
                  <a:gd name="T6" fmla="*/ 326 w 438"/>
                  <a:gd name="T7" fmla="*/ 265 h 295"/>
                  <a:gd name="T8" fmla="*/ 356 w 438"/>
                  <a:gd name="T9" fmla="*/ 295 h 295"/>
                  <a:gd name="T10" fmla="*/ 408 w 438"/>
                  <a:gd name="T11" fmla="*/ 295 h 295"/>
                  <a:gd name="T12" fmla="*/ 438 w 438"/>
                  <a:gd name="T13" fmla="*/ 265 h 295"/>
                  <a:gd name="T14" fmla="*/ 438 w 438"/>
                  <a:gd name="T15" fmla="*/ 29 h 295"/>
                  <a:gd name="T16" fmla="*/ 408 w 438"/>
                  <a:gd name="T17" fmla="*/ 0 h 295"/>
                  <a:gd name="T18" fmla="*/ 382 w 438"/>
                  <a:gd name="T19" fmla="*/ 225 h 295"/>
                  <a:gd name="T20" fmla="*/ 367 w 438"/>
                  <a:gd name="T21" fmla="*/ 210 h 295"/>
                  <a:gd name="T22" fmla="*/ 382 w 438"/>
                  <a:gd name="T23" fmla="*/ 196 h 295"/>
                  <a:gd name="T24" fmla="*/ 396 w 438"/>
                  <a:gd name="T25" fmla="*/ 210 h 295"/>
                  <a:gd name="T26" fmla="*/ 382 w 438"/>
                  <a:gd name="T27" fmla="*/ 225 h 295"/>
                  <a:gd name="T28" fmla="*/ 408 w 438"/>
                  <a:gd name="T29" fmla="*/ 80 h 295"/>
                  <a:gd name="T30" fmla="*/ 355 w 438"/>
                  <a:gd name="T31" fmla="*/ 80 h 295"/>
                  <a:gd name="T32" fmla="*/ 355 w 438"/>
                  <a:gd name="T33" fmla="*/ 70 h 295"/>
                  <a:gd name="T34" fmla="*/ 408 w 438"/>
                  <a:gd name="T35" fmla="*/ 70 h 295"/>
                  <a:gd name="T36" fmla="*/ 408 w 438"/>
                  <a:gd name="T37" fmla="*/ 80 h 295"/>
                  <a:gd name="T38" fmla="*/ 408 w 438"/>
                  <a:gd name="T39" fmla="*/ 50 h 295"/>
                  <a:gd name="T40" fmla="*/ 355 w 438"/>
                  <a:gd name="T41" fmla="*/ 50 h 295"/>
                  <a:gd name="T42" fmla="*/ 355 w 438"/>
                  <a:gd name="T43" fmla="*/ 40 h 295"/>
                  <a:gd name="T44" fmla="*/ 408 w 438"/>
                  <a:gd name="T45" fmla="*/ 40 h 295"/>
                  <a:gd name="T46" fmla="*/ 408 w 438"/>
                  <a:gd name="T47" fmla="*/ 50 h 295"/>
                  <a:gd name="T48" fmla="*/ 287 w 438"/>
                  <a:gd name="T49" fmla="*/ 27 h 295"/>
                  <a:gd name="T50" fmla="*/ 17 w 438"/>
                  <a:gd name="T51" fmla="*/ 27 h 295"/>
                  <a:gd name="T52" fmla="*/ 0 w 438"/>
                  <a:gd name="T53" fmla="*/ 44 h 295"/>
                  <a:gd name="T54" fmla="*/ 0 w 438"/>
                  <a:gd name="T55" fmla="*/ 222 h 295"/>
                  <a:gd name="T56" fmla="*/ 17 w 438"/>
                  <a:gd name="T57" fmla="*/ 239 h 295"/>
                  <a:gd name="T58" fmla="*/ 111 w 438"/>
                  <a:gd name="T59" fmla="*/ 239 h 295"/>
                  <a:gd name="T60" fmla="*/ 111 w 438"/>
                  <a:gd name="T61" fmla="*/ 239 h 295"/>
                  <a:gd name="T62" fmla="*/ 111 w 438"/>
                  <a:gd name="T63" fmla="*/ 255 h 295"/>
                  <a:gd name="T64" fmla="*/ 107 w 438"/>
                  <a:gd name="T65" fmla="*/ 260 h 295"/>
                  <a:gd name="T66" fmla="*/ 56 w 438"/>
                  <a:gd name="T67" fmla="*/ 268 h 295"/>
                  <a:gd name="T68" fmla="*/ 52 w 438"/>
                  <a:gd name="T69" fmla="*/ 273 h 295"/>
                  <a:gd name="T70" fmla="*/ 52 w 438"/>
                  <a:gd name="T71" fmla="*/ 285 h 295"/>
                  <a:gd name="T72" fmla="*/ 56 w 438"/>
                  <a:gd name="T73" fmla="*/ 289 h 295"/>
                  <a:gd name="T74" fmla="*/ 248 w 438"/>
                  <a:gd name="T75" fmla="*/ 289 h 295"/>
                  <a:gd name="T76" fmla="*/ 252 w 438"/>
                  <a:gd name="T77" fmla="*/ 285 h 295"/>
                  <a:gd name="T78" fmla="*/ 252 w 438"/>
                  <a:gd name="T79" fmla="*/ 273 h 295"/>
                  <a:gd name="T80" fmla="*/ 248 w 438"/>
                  <a:gd name="T81" fmla="*/ 268 h 295"/>
                  <a:gd name="T82" fmla="*/ 196 w 438"/>
                  <a:gd name="T83" fmla="*/ 260 h 295"/>
                  <a:gd name="T84" fmla="*/ 192 w 438"/>
                  <a:gd name="T85" fmla="*/ 255 h 295"/>
                  <a:gd name="T86" fmla="*/ 192 w 438"/>
                  <a:gd name="T87" fmla="*/ 239 h 295"/>
                  <a:gd name="T88" fmla="*/ 192 w 438"/>
                  <a:gd name="T89" fmla="*/ 239 h 295"/>
                  <a:gd name="T90" fmla="*/ 287 w 438"/>
                  <a:gd name="T91" fmla="*/ 239 h 295"/>
                  <a:gd name="T92" fmla="*/ 304 w 438"/>
                  <a:gd name="T93" fmla="*/ 222 h 295"/>
                  <a:gd name="T94" fmla="*/ 304 w 438"/>
                  <a:gd name="T95" fmla="*/ 44 h 295"/>
                  <a:gd name="T96" fmla="*/ 287 w 438"/>
                  <a:gd name="T97" fmla="*/ 27 h 295"/>
                  <a:gd name="T98" fmla="*/ 287 w 438"/>
                  <a:gd name="T99" fmla="*/ 209 h 295"/>
                  <a:gd name="T100" fmla="*/ 17 w 438"/>
                  <a:gd name="T101" fmla="*/ 209 h 295"/>
                  <a:gd name="T102" fmla="*/ 17 w 438"/>
                  <a:gd name="T103" fmla="*/ 44 h 295"/>
                  <a:gd name="T104" fmla="*/ 287 w 438"/>
                  <a:gd name="T105" fmla="*/ 44 h 295"/>
                  <a:gd name="T106" fmla="*/ 287 w 438"/>
                  <a:gd name="T107" fmla="*/ 20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8" h="295">
                    <a:moveTo>
                      <a:pt x="408" y="0"/>
                    </a:moveTo>
                    <a:cubicBezTo>
                      <a:pt x="356" y="0"/>
                      <a:pt x="356" y="0"/>
                      <a:pt x="356" y="0"/>
                    </a:cubicBezTo>
                    <a:cubicBezTo>
                      <a:pt x="339" y="0"/>
                      <a:pt x="326" y="13"/>
                      <a:pt x="326" y="29"/>
                    </a:cubicBezTo>
                    <a:cubicBezTo>
                      <a:pt x="326" y="265"/>
                      <a:pt x="326" y="265"/>
                      <a:pt x="326" y="265"/>
                    </a:cubicBezTo>
                    <a:cubicBezTo>
                      <a:pt x="326" y="281"/>
                      <a:pt x="339" y="295"/>
                      <a:pt x="356" y="295"/>
                    </a:cubicBezTo>
                    <a:cubicBezTo>
                      <a:pt x="408" y="295"/>
                      <a:pt x="408" y="295"/>
                      <a:pt x="408" y="295"/>
                    </a:cubicBezTo>
                    <a:cubicBezTo>
                      <a:pt x="424" y="295"/>
                      <a:pt x="438" y="281"/>
                      <a:pt x="438" y="265"/>
                    </a:cubicBezTo>
                    <a:cubicBezTo>
                      <a:pt x="438" y="29"/>
                      <a:pt x="438" y="29"/>
                      <a:pt x="438" y="29"/>
                    </a:cubicBezTo>
                    <a:cubicBezTo>
                      <a:pt x="438" y="13"/>
                      <a:pt x="424" y="0"/>
                      <a:pt x="408" y="0"/>
                    </a:cubicBezTo>
                    <a:close/>
                    <a:moveTo>
                      <a:pt x="382" y="225"/>
                    </a:moveTo>
                    <a:cubicBezTo>
                      <a:pt x="374" y="225"/>
                      <a:pt x="367" y="218"/>
                      <a:pt x="367" y="210"/>
                    </a:cubicBezTo>
                    <a:cubicBezTo>
                      <a:pt x="367" y="202"/>
                      <a:pt x="374" y="196"/>
                      <a:pt x="382" y="196"/>
                    </a:cubicBezTo>
                    <a:cubicBezTo>
                      <a:pt x="390" y="196"/>
                      <a:pt x="396" y="202"/>
                      <a:pt x="396" y="210"/>
                    </a:cubicBezTo>
                    <a:cubicBezTo>
                      <a:pt x="396" y="218"/>
                      <a:pt x="390" y="225"/>
                      <a:pt x="382" y="225"/>
                    </a:cubicBezTo>
                    <a:close/>
                    <a:moveTo>
                      <a:pt x="408" y="80"/>
                    </a:moveTo>
                    <a:cubicBezTo>
                      <a:pt x="355" y="80"/>
                      <a:pt x="355" y="80"/>
                      <a:pt x="355" y="80"/>
                    </a:cubicBezTo>
                    <a:cubicBezTo>
                      <a:pt x="355" y="70"/>
                      <a:pt x="355" y="70"/>
                      <a:pt x="355" y="70"/>
                    </a:cubicBezTo>
                    <a:cubicBezTo>
                      <a:pt x="408" y="70"/>
                      <a:pt x="408" y="70"/>
                      <a:pt x="408" y="70"/>
                    </a:cubicBezTo>
                    <a:lnTo>
                      <a:pt x="408" y="80"/>
                    </a:lnTo>
                    <a:close/>
                    <a:moveTo>
                      <a:pt x="408" y="50"/>
                    </a:moveTo>
                    <a:cubicBezTo>
                      <a:pt x="355" y="50"/>
                      <a:pt x="355" y="50"/>
                      <a:pt x="355" y="50"/>
                    </a:cubicBezTo>
                    <a:cubicBezTo>
                      <a:pt x="355" y="40"/>
                      <a:pt x="355" y="40"/>
                      <a:pt x="355" y="40"/>
                    </a:cubicBezTo>
                    <a:cubicBezTo>
                      <a:pt x="408" y="40"/>
                      <a:pt x="408" y="40"/>
                      <a:pt x="408" y="40"/>
                    </a:cubicBezTo>
                    <a:lnTo>
                      <a:pt x="408" y="50"/>
                    </a:lnTo>
                    <a:close/>
                    <a:moveTo>
                      <a:pt x="287" y="27"/>
                    </a:moveTo>
                    <a:cubicBezTo>
                      <a:pt x="17" y="27"/>
                      <a:pt x="17" y="27"/>
                      <a:pt x="17" y="27"/>
                    </a:cubicBezTo>
                    <a:cubicBezTo>
                      <a:pt x="8" y="27"/>
                      <a:pt x="0" y="35"/>
                      <a:pt x="0" y="44"/>
                    </a:cubicBezTo>
                    <a:cubicBezTo>
                      <a:pt x="0" y="222"/>
                      <a:pt x="0" y="222"/>
                      <a:pt x="0" y="222"/>
                    </a:cubicBezTo>
                    <a:cubicBezTo>
                      <a:pt x="0" y="231"/>
                      <a:pt x="8" y="239"/>
                      <a:pt x="17" y="239"/>
                    </a:cubicBezTo>
                    <a:cubicBezTo>
                      <a:pt x="111" y="239"/>
                      <a:pt x="111" y="239"/>
                      <a:pt x="111" y="239"/>
                    </a:cubicBezTo>
                    <a:cubicBezTo>
                      <a:pt x="111" y="239"/>
                      <a:pt x="111" y="239"/>
                      <a:pt x="111" y="239"/>
                    </a:cubicBezTo>
                    <a:cubicBezTo>
                      <a:pt x="111" y="255"/>
                      <a:pt x="111" y="255"/>
                      <a:pt x="111" y="255"/>
                    </a:cubicBezTo>
                    <a:cubicBezTo>
                      <a:pt x="111" y="257"/>
                      <a:pt x="109" y="259"/>
                      <a:pt x="107" y="260"/>
                    </a:cubicBezTo>
                    <a:cubicBezTo>
                      <a:pt x="56" y="268"/>
                      <a:pt x="56" y="268"/>
                      <a:pt x="56" y="268"/>
                    </a:cubicBezTo>
                    <a:cubicBezTo>
                      <a:pt x="54" y="269"/>
                      <a:pt x="52" y="271"/>
                      <a:pt x="52" y="273"/>
                    </a:cubicBezTo>
                    <a:cubicBezTo>
                      <a:pt x="52" y="285"/>
                      <a:pt x="52" y="285"/>
                      <a:pt x="52" y="285"/>
                    </a:cubicBezTo>
                    <a:cubicBezTo>
                      <a:pt x="52" y="287"/>
                      <a:pt x="53" y="289"/>
                      <a:pt x="56" y="289"/>
                    </a:cubicBezTo>
                    <a:cubicBezTo>
                      <a:pt x="248" y="289"/>
                      <a:pt x="248" y="289"/>
                      <a:pt x="248" y="289"/>
                    </a:cubicBezTo>
                    <a:cubicBezTo>
                      <a:pt x="251" y="289"/>
                      <a:pt x="252" y="287"/>
                      <a:pt x="252" y="285"/>
                    </a:cubicBezTo>
                    <a:cubicBezTo>
                      <a:pt x="252" y="273"/>
                      <a:pt x="252" y="273"/>
                      <a:pt x="252" y="273"/>
                    </a:cubicBezTo>
                    <a:cubicBezTo>
                      <a:pt x="252" y="271"/>
                      <a:pt x="251" y="269"/>
                      <a:pt x="248" y="268"/>
                    </a:cubicBezTo>
                    <a:cubicBezTo>
                      <a:pt x="196" y="260"/>
                      <a:pt x="196" y="260"/>
                      <a:pt x="196" y="260"/>
                    </a:cubicBezTo>
                    <a:cubicBezTo>
                      <a:pt x="194" y="259"/>
                      <a:pt x="192" y="257"/>
                      <a:pt x="192" y="255"/>
                    </a:cubicBezTo>
                    <a:cubicBezTo>
                      <a:pt x="192" y="239"/>
                      <a:pt x="192" y="239"/>
                      <a:pt x="192" y="239"/>
                    </a:cubicBezTo>
                    <a:cubicBezTo>
                      <a:pt x="192" y="239"/>
                      <a:pt x="192" y="239"/>
                      <a:pt x="192" y="239"/>
                    </a:cubicBezTo>
                    <a:cubicBezTo>
                      <a:pt x="287" y="239"/>
                      <a:pt x="287" y="239"/>
                      <a:pt x="287" y="239"/>
                    </a:cubicBezTo>
                    <a:cubicBezTo>
                      <a:pt x="296" y="239"/>
                      <a:pt x="304" y="231"/>
                      <a:pt x="304" y="222"/>
                    </a:cubicBezTo>
                    <a:cubicBezTo>
                      <a:pt x="304" y="44"/>
                      <a:pt x="304" y="44"/>
                      <a:pt x="304" y="44"/>
                    </a:cubicBezTo>
                    <a:cubicBezTo>
                      <a:pt x="304" y="35"/>
                      <a:pt x="296" y="27"/>
                      <a:pt x="287" y="27"/>
                    </a:cubicBezTo>
                    <a:close/>
                    <a:moveTo>
                      <a:pt x="287" y="209"/>
                    </a:moveTo>
                    <a:cubicBezTo>
                      <a:pt x="17" y="209"/>
                      <a:pt x="17" y="209"/>
                      <a:pt x="17" y="209"/>
                    </a:cubicBezTo>
                    <a:cubicBezTo>
                      <a:pt x="17" y="44"/>
                      <a:pt x="17" y="44"/>
                      <a:pt x="17" y="44"/>
                    </a:cubicBezTo>
                    <a:cubicBezTo>
                      <a:pt x="287" y="44"/>
                      <a:pt x="287" y="44"/>
                      <a:pt x="287" y="44"/>
                    </a:cubicBezTo>
                    <a:lnTo>
                      <a:pt x="287" y="209"/>
                    </a:lnTo>
                    <a:close/>
                  </a:path>
                </a:pathLst>
              </a:custGeom>
              <a:solidFill>
                <a:srgbClr val="FFFFFE"/>
              </a:solidFill>
              <a:ln>
                <a:noFill/>
              </a:ln>
              <a:extLst/>
            </p:spPr>
            <p:txBody>
              <a:bodyPr vert="horz" wrap="square" lIns="91427" tIns="45714" rIns="91427" bIns="45714" numCol="1" anchor="t" anchorCtr="0" compatLnSpc="1">
                <a:prstTxWarp prst="textNoShape">
                  <a:avLst/>
                </a:prstTxWarp>
              </a:bodyPr>
              <a:lstStyle/>
              <a:p>
                <a:pPr marL="0" marR="0" lvl="0" indent="0" algn="l" defTabSz="932441"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E"/>
                  </a:solidFill>
                  <a:effectLst/>
                  <a:uLnTx/>
                  <a:uFillTx/>
                  <a:latin typeface="Segoe UI"/>
                  <a:ea typeface="+mn-ea"/>
                  <a:cs typeface="+mn-cs"/>
                </a:endParaRPr>
              </a:p>
            </p:txBody>
          </p:sp>
        </p:grpSp>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715013" y="3644027"/>
              <a:ext cx="912804" cy="601003"/>
            </a:xfrm>
            <a:prstGeom prst="rect">
              <a:avLst/>
            </a:prstGeom>
          </p:spPr>
        </p:pic>
        <p:pic>
          <p:nvPicPr>
            <p:cNvPr id="35" name="Picture 3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956455" y="3661650"/>
              <a:ext cx="404602" cy="423706"/>
            </a:xfrm>
            <a:prstGeom prst="rect">
              <a:avLst/>
            </a:prstGeom>
          </p:spPr>
        </p:pic>
        <p:sp>
          <p:nvSpPr>
            <p:cNvPr id="36" name="TextBox 35"/>
            <p:cNvSpPr txBox="1"/>
            <p:nvPr/>
          </p:nvSpPr>
          <p:spPr>
            <a:xfrm>
              <a:off x="7562025" y="4907381"/>
              <a:ext cx="1265209" cy="428927"/>
            </a:xfrm>
            <a:prstGeom prst="rect">
              <a:avLst/>
            </a:prstGeom>
            <a:noFill/>
          </p:spPr>
          <p:txBody>
            <a:bodyPr wrap="square" lIns="0" tIns="0" rIns="0" bIns="0" rtlCol="0">
              <a:spAutoFit/>
            </a:bodyPr>
            <a:lstStyle/>
            <a:p>
              <a:pPr marL="0" marR="0" lvl="0" indent="0" algn="ctr" defTabSz="932441" rtl="0" eaLnBrk="1" fontAlgn="auto" latinLnBrk="0" hangingPunct="1">
                <a:lnSpc>
                  <a:spcPct val="90000"/>
                </a:lnSpc>
                <a:spcBef>
                  <a:spcPts val="0"/>
                </a:spcBef>
                <a:spcAft>
                  <a:spcPts val="0"/>
                </a:spcAft>
                <a:buClrTx/>
                <a:buSzTx/>
                <a:buFontTx/>
                <a:buNone/>
                <a:tabLst/>
                <a:defRPr/>
              </a:pPr>
              <a:r>
                <a:rPr kumimoji="0" lang="en-US" sz="1399" b="0" i="0" u="none" strike="noStrike" kern="0" cap="none" spc="-50" normalizeH="0" baseline="0" noProof="0" dirty="0">
                  <a:ln>
                    <a:noFill/>
                  </a:ln>
                  <a:solidFill>
                    <a:srgbClr val="FFFFFF"/>
                  </a:solidFill>
                  <a:effectLst/>
                  <a:uLnTx/>
                  <a:uFillTx/>
                  <a:latin typeface="Segoe UI"/>
                  <a:ea typeface="+mn-ea"/>
                  <a:cs typeface="+mn-cs"/>
                </a:rPr>
                <a:t>On premises </a:t>
              </a:r>
              <a:br>
                <a:rPr kumimoji="0" lang="en-US" sz="1399" b="0" i="0" u="none" strike="noStrike" kern="0" cap="none" spc="-50" normalizeH="0" baseline="0" noProof="0" dirty="0">
                  <a:ln>
                    <a:noFill/>
                  </a:ln>
                  <a:solidFill>
                    <a:srgbClr val="FFFFFF"/>
                  </a:solidFill>
                  <a:effectLst/>
                  <a:uLnTx/>
                  <a:uFillTx/>
                  <a:latin typeface="Segoe UI"/>
                  <a:ea typeface="+mn-ea"/>
                  <a:cs typeface="+mn-cs"/>
                </a:rPr>
              </a:br>
              <a:r>
                <a:rPr kumimoji="0" lang="en-US" sz="1399" b="0" i="0" u="none" strike="noStrike" kern="0" cap="none" spc="-50" normalizeH="0" baseline="0" noProof="0" dirty="0">
                  <a:ln>
                    <a:noFill/>
                  </a:ln>
                  <a:solidFill>
                    <a:srgbClr val="FFFFFF"/>
                  </a:solidFill>
                  <a:effectLst/>
                  <a:uLnTx/>
                  <a:uFillTx/>
                  <a:latin typeface="Segoe UI"/>
                  <a:ea typeface="+mn-ea"/>
                  <a:cs typeface="+mn-cs"/>
                </a:rPr>
                <a:t>Datacenter</a:t>
              </a:r>
            </a:p>
          </p:txBody>
        </p:sp>
      </p:grpSp>
      <p:cxnSp>
        <p:nvCxnSpPr>
          <p:cNvPr id="41" name="Straight Arrow Connector 40"/>
          <p:cNvCxnSpPr>
            <a:endCxn id="35" idx="0"/>
          </p:cNvCxnSpPr>
          <p:nvPr/>
        </p:nvCxnSpPr>
        <p:spPr>
          <a:xfrm>
            <a:off x="7149737" y="3851899"/>
            <a:ext cx="0" cy="1254900"/>
          </a:xfrm>
          <a:prstGeom prst="straightConnector1">
            <a:avLst/>
          </a:prstGeom>
          <a:noFill/>
          <a:ln w="85725" cap="rnd" cmpd="sng" algn="ctr">
            <a:solidFill>
              <a:srgbClr val="FFFFFF"/>
            </a:solidFill>
            <a:prstDash val="sysDot"/>
            <a:headEnd type="triangle"/>
            <a:tailEnd type="none"/>
          </a:ln>
          <a:effectLst/>
        </p:spPr>
      </p:cxnSp>
      <p:sp>
        <p:nvSpPr>
          <p:cNvPr id="42" name="TextBox 41"/>
          <p:cNvSpPr txBox="1"/>
          <p:nvPr/>
        </p:nvSpPr>
        <p:spPr>
          <a:xfrm>
            <a:off x="5720737" y="1340631"/>
            <a:ext cx="1878976" cy="6783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FFFFFE"/>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FFFFFE"/>
                </a:solidFill>
                <a:effectLst/>
                <a:uLnTx/>
                <a:uFillTx/>
                <a:latin typeface="Segoe UI"/>
                <a:ea typeface="+mn-ea"/>
                <a:cs typeface="+mn-cs"/>
              </a:rPr>
              <a:t>Virtual Network</a:t>
            </a:r>
          </a:p>
        </p:txBody>
      </p:sp>
      <p:sp>
        <p:nvSpPr>
          <p:cNvPr id="43" name="TextBox 42"/>
          <p:cNvSpPr txBox="1"/>
          <p:nvPr/>
        </p:nvSpPr>
        <p:spPr>
          <a:xfrm>
            <a:off x="211758" y="3240586"/>
            <a:ext cx="4551167" cy="1866214"/>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ct val="20000"/>
              </a:spcBef>
              <a:spcAft>
                <a:spcPts val="1200"/>
              </a:spcAft>
              <a:buClrTx/>
              <a:buSzPct val="80000"/>
              <a:buFontTx/>
              <a:buNone/>
              <a:tabLst/>
              <a:defRPr/>
            </a:pPr>
            <a:r>
              <a:rPr kumimoji="0" lang="en-US" sz="2400" b="0" i="0" u="none" strike="noStrike" kern="0" cap="none" spc="0" normalizeH="0" baseline="0" noProof="0" dirty="0">
                <a:ln>
                  <a:noFill/>
                </a:ln>
                <a:solidFill>
                  <a:srgbClr val="FFFFFE"/>
                </a:solidFill>
                <a:effectLst/>
                <a:uLnTx/>
                <a:uFillTx/>
                <a:latin typeface="Segoe UI"/>
                <a:ea typeface="+mn-ea"/>
                <a:cs typeface="+mn-cs"/>
              </a:rPr>
              <a:t>Front-End Network Access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E"/>
                </a:solidFill>
                <a:effectLst/>
                <a:uLnTx/>
                <a:uFillTx/>
                <a:latin typeface="Segoe UI"/>
                <a:ea typeface="+mn-ea"/>
                <a:cs typeface="+mn-cs"/>
              </a:rPr>
              <a:t>Load-balanced and direct VIPs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E"/>
                </a:solidFill>
                <a:effectLst/>
                <a:uLnTx/>
                <a:uFillTx/>
                <a:latin typeface="Segoe UI"/>
                <a:ea typeface="+mn-ea"/>
                <a:cs typeface="+mn-cs"/>
              </a:rPr>
              <a:t>ACLs &amp; </a:t>
            </a:r>
            <a:r>
              <a:rPr kumimoji="0" lang="en-US" sz="2000" b="0" i="0" u="none" strike="noStrike" kern="0" cap="none" spc="-50" normalizeH="0" baseline="0" noProof="0" dirty="0" err="1">
                <a:ln>
                  <a:noFill/>
                </a:ln>
                <a:solidFill>
                  <a:srgbClr val="FFFFFE"/>
                </a:solidFill>
                <a:effectLst/>
                <a:uLnTx/>
                <a:uFillTx/>
                <a:latin typeface="Segoe UI"/>
                <a:ea typeface="+mn-ea"/>
                <a:cs typeface="+mn-cs"/>
              </a:rPr>
              <a:t>DDoS</a:t>
            </a:r>
            <a:r>
              <a:rPr kumimoji="0" lang="en-US" sz="2000" b="0" i="0" u="none" strike="noStrike" kern="0" cap="none" spc="-50" normalizeH="0" baseline="0" noProof="0" dirty="0">
                <a:ln>
                  <a:noFill/>
                </a:ln>
                <a:solidFill>
                  <a:srgbClr val="FFFFFE"/>
                </a:solidFill>
                <a:effectLst/>
                <a:uLnTx/>
                <a:uFillTx/>
                <a:latin typeface="Segoe UI"/>
                <a:ea typeface="+mn-ea"/>
                <a:cs typeface="+mn-cs"/>
              </a:rPr>
              <a:t> protection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E"/>
                </a:solidFill>
                <a:effectLst/>
                <a:uLnTx/>
                <a:uFillTx/>
                <a:latin typeface="Segoe UI"/>
                <a:ea typeface="+mn-ea"/>
                <a:cs typeface="+mn-cs"/>
              </a:rPr>
              <a:t>Traffic Manager &amp; Azure DNS</a:t>
            </a:r>
          </a:p>
        </p:txBody>
      </p:sp>
      <p:sp>
        <p:nvSpPr>
          <p:cNvPr id="44" name="TextBox 43"/>
          <p:cNvSpPr txBox="1"/>
          <p:nvPr/>
        </p:nvSpPr>
        <p:spPr>
          <a:xfrm>
            <a:off x="9306370" y="867656"/>
            <a:ext cx="2939281" cy="2062592"/>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ct val="20000"/>
              </a:spcBef>
              <a:spcAft>
                <a:spcPts val="1200"/>
              </a:spcAft>
              <a:buClrTx/>
              <a:buSzPct val="80000"/>
              <a:buFontTx/>
              <a:buNone/>
              <a:tabLst/>
              <a:defRPr/>
            </a:pPr>
            <a:r>
              <a:rPr kumimoji="0" lang="en-US" sz="2400" b="0" i="0" u="none" strike="noStrike" kern="0" cap="none" spc="0" normalizeH="0" baseline="0" noProof="0" dirty="0">
                <a:ln>
                  <a:noFill/>
                </a:ln>
                <a:solidFill>
                  <a:srgbClr val="00FF00"/>
                </a:solidFill>
                <a:effectLst/>
                <a:uLnTx/>
                <a:uFillTx/>
                <a:latin typeface="Segoe UI"/>
                <a:ea typeface="+mn-ea"/>
                <a:cs typeface="+mn-cs"/>
              </a:rPr>
              <a:t>Virtual Networks</a:t>
            </a:r>
          </a:p>
          <a:p>
            <a:pPr marL="0" marR="0" lvl="0" indent="0" algn="l" defTabSz="914400" rtl="0" eaLnBrk="1" fontAlgn="auto" latinLnBrk="0" hangingPunct="1">
              <a:lnSpc>
                <a:spcPct val="90000"/>
              </a:lnSpc>
              <a:spcBef>
                <a:spcPts val="0"/>
              </a:spcBef>
              <a:spcAft>
                <a:spcPts val="600"/>
              </a:spcAft>
              <a:buClrTx/>
              <a:buSzPct val="80000"/>
              <a:buFontTx/>
              <a:buNone/>
              <a:tabLst/>
              <a:defRPr/>
            </a:pPr>
            <a:r>
              <a:rPr kumimoji="0" lang="en-US" sz="2000" b="0" i="0" u="none" strike="noStrike" kern="0" cap="none" spc="0" normalizeH="0" baseline="0" noProof="0" dirty="0">
                <a:ln>
                  <a:noFill/>
                </a:ln>
                <a:solidFill>
                  <a:srgbClr val="FFFFFE"/>
                </a:solidFill>
                <a:effectLst/>
                <a:uLnTx/>
                <a:uFillTx/>
                <a:latin typeface="Segoe UI"/>
                <a:ea typeface="+mn-ea"/>
                <a:cs typeface="+mn-cs"/>
              </a:rPr>
              <a:t>Flexible, multi-tier topology</a:t>
            </a:r>
          </a:p>
          <a:p>
            <a:pPr marL="0" marR="0" lvl="0" indent="0" algn="l" defTabSz="914400" rtl="0" eaLnBrk="1" fontAlgn="auto" latinLnBrk="0" hangingPunct="1">
              <a:lnSpc>
                <a:spcPct val="90000"/>
              </a:lnSpc>
              <a:spcBef>
                <a:spcPts val="0"/>
              </a:spcBef>
              <a:spcAft>
                <a:spcPts val="600"/>
              </a:spcAft>
              <a:buClrTx/>
              <a:buSzPct val="80000"/>
              <a:buFontTx/>
              <a:buNone/>
              <a:tabLst/>
              <a:defRPr/>
            </a:pPr>
            <a:r>
              <a:rPr kumimoji="0" lang="en-US" sz="2000" b="0" i="0" u="none" strike="noStrike" kern="0" cap="none" spc="0" normalizeH="0" baseline="0" noProof="0" dirty="0">
                <a:ln>
                  <a:noFill/>
                </a:ln>
                <a:solidFill>
                  <a:srgbClr val="FFFFFE"/>
                </a:solidFill>
                <a:effectLst/>
                <a:uLnTx/>
                <a:uFillTx/>
                <a:latin typeface="Segoe UI"/>
                <a:ea typeface="+mn-ea"/>
                <a:cs typeface="+mn-cs"/>
              </a:rPr>
              <a:t>Network segmentation</a:t>
            </a:r>
          </a:p>
          <a:p>
            <a:pPr marL="0" marR="0" lvl="0" indent="0" algn="l" defTabSz="914400" rtl="0" eaLnBrk="1" fontAlgn="auto" latinLnBrk="0" hangingPunct="1">
              <a:lnSpc>
                <a:spcPct val="90000"/>
              </a:lnSpc>
              <a:spcBef>
                <a:spcPts val="0"/>
              </a:spcBef>
              <a:spcAft>
                <a:spcPts val="600"/>
              </a:spcAft>
              <a:buClrTx/>
              <a:buSzPct val="80000"/>
              <a:buFontTx/>
              <a:buNone/>
              <a:tabLst/>
              <a:defRPr/>
            </a:pPr>
            <a:r>
              <a:rPr kumimoji="0" lang="en-US" sz="2000" b="0" i="0" u="none" strike="noStrike" kern="0" cap="none" spc="0" normalizeH="0" baseline="0" noProof="0" dirty="0">
                <a:ln>
                  <a:noFill/>
                </a:ln>
                <a:solidFill>
                  <a:srgbClr val="FFFFFE"/>
                </a:solidFill>
                <a:effectLst/>
                <a:uLnTx/>
                <a:uFillTx/>
                <a:latin typeface="Segoe UI"/>
                <a:ea typeface="+mn-ea"/>
                <a:cs typeface="+mn-cs"/>
              </a:rPr>
              <a:t>Internal load balancing</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0" cap="none" spc="-50" normalizeH="0" baseline="0" noProof="0" dirty="0">
              <a:ln>
                <a:noFill/>
              </a:ln>
              <a:solidFill>
                <a:srgbClr val="FFFFFE"/>
              </a:solidFill>
              <a:effectLst/>
              <a:uLnTx/>
              <a:uFillTx/>
              <a:latin typeface="Segoe UI"/>
              <a:ea typeface="+mn-ea"/>
              <a:cs typeface="+mn-cs"/>
            </a:endParaRPr>
          </a:p>
        </p:txBody>
      </p:sp>
      <p:sp>
        <p:nvSpPr>
          <p:cNvPr id="45" name="TextBox 44"/>
          <p:cNvSpPr txBox="1"/>
          <p:nvPr/>
        </p:nvSpPr>
        <p:spPr>
          <a:xfrm>
            <a:off x="8010518" y="4098098"/>
            <a:ext cx="3270738" cy="2203635"/>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ct val="20000"/>
              </a:spcBef>
              <a:spcAft>
                <a:spcPts val="1200"/>
              </a:spcAft>
              <a:buClrTx/>
              <a:buSzPct val="80000"/>
              <a:buFontTx/>
              <a:buNone/>
              <a:tabLst/>
              <a:defRPr/>
            </a:pPr>
            <a:r>
              <a:rPr kumimoji="0" lang="en-US" sz="2400" b="0" i="0" u="none" strike="noStrike" kern="0" cap="none" spc="0" normalizeH="0" baseline="0" noProof="0" dirty="0">
                <a:ln>
                  <a:noFill/>
                </a:ln>
                <a:solidFill>
                  <a:srgbClr val="00FF00"/>
                </a:solidFill>
                <a:effectLst/>
                <a:uLnTx/>
                <a:uFillTx/>
                <a:latin typeface="Segoe UI"/>
                <a:ea typeface="+mn-ea"/>
                <a:cs typeface="+mn-cs"/>
              </a:rPr>
              <a:t>Hybrid Connectivity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50" normalizeH="0" baseline="0" noProof="0" dirty="0">
                <a:ln>
                  <a:noFill/>
                </a:ln>
                <a:solidFill>
                  <a:srgbClr val="FFFFFE"/>
                </a:solidFill>
                <a:effectLst/>
                <a:uLnTx/>
                <a:uFillTx/>
                <a:latin typeface="Segoe UI"/>
                <a:ea typeface="+mn-ea"/>
                <a:cs typeface="+mn-cs"/>
              </a:rPr>
              <a:t>Secure Internet cross premises VPN connectivity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50" normalizeH="0" baseline="0" noProof="0" dirty="0" err="1">
                <a:ln>
                  <a:noFill/>
                </a:ln>
                <a:solidFill>
                  <a:srgbClr val="FFFFFE"/>
                </a:solidFill>
                <a:effectLst/>
                <a:uLnTx/>
                <a:uFillTx/>
                <a:latin typeface="Segoe UI"/>
                <a:ea typeface="+mn-ea"/>
                <a:cs typeface="+mn-cs"/>
              </a:rPr>
              <a:t>ExpressRoute</a:t>
            </a:r>
            <a:r>
              <a:rPr kumimoji="0" lang="en-US" sz="2000" b="0" i="0" u="none" strike="noStrike" kern="0" cap="none" spc="-50" normalizeH="0" baseline="0" noProof="0" dirty="0">
                <a:ln>
                  <a:noFill/>
                </a:ln>
                <a:solidFill>
                  <a:srgbClr val="FFFFFE"/>
                </a:solidFill>
                <a:effectLst/>
                <a:uLnTx/>
                <a:uFillTx/>
                <a:latin typeface="Segoe UI"/>
                <a:ea typeface="+mn-ea"/>
                <a:cs typeface="+mn-cs"/>
              </a:rPr>
              <a:t> – direct connectivity</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0" cap="none" spc="-50" normalizeH="0" baseline="0" noProof="0" dirty="0">
              <a:ln>
                <a:noFill/>
              </a:ln>
              <a:solidFill>
                <a:srgbClr val="FFFFF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0" i="0" u="none" strike="noStrike" kern="0" cap="none" spc="-50" normalizeH="0" baseline="0" noProof="0" dirty="0">
              <a:ln>
                <a:noFill/>
              </a:ln>
              <a:solidFill>
                <a:srgbClr val="FFFFFE"/>
              </a:solidFill>
              <a:effectLst/>
              <a:uLnTx/>
              <a:uFillTx/>
              <a:latin typeface="Segoe UI"/>
              <a:ea typeface="+mn-ea"/>
              <a:cs typeface="+mn-cs"/>
            </a:endParaRPr>
          </a:p>
        </p:txBody>
      </p:sp>
      <p:pic>
        <p:nvPicPr>
          <p:cNvPr id="46" name="Picture 45"/>
          <p:cNvPicPr>
            <a:picLocks noChangeAspect="1"/>
          </p:cNvPicPr>
          <p:nvPr/>
        </p:nvPicPr>
        <p:blipFill>
          <a:blip r:embed="rId6"/>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052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6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6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par>
                          <p:cTn id="29" fill="hold">
                            <p:stCondLst>
                              <p:cond delay="0"/>
                            </p:stCondLst>
                            <p:childTnLst>
                              <p:par>
                                <p:cTn id="30" presetID="6" presetClass="emph" presetSubtype="0" decel="100000" fill="hold" nodeType="afterEffect">
                                  <p:stCondLst>
                                    <p:cond delay="0"/>
                                  </p:stCondLst>
                                  <p:childTnLst>
                                    <p:animScale>
                                      <p:cBhvr>
                                        <p:cTn id="31" dur="250" fill="hold"/>
                                        <p:tgtEl>
                                          <p:spTgt spid="6"/>
                                        </p:tgtEl>
                                      </p:cBhvr>
                                      <p:by x="110000" y="110000"/>
                                    </p:animScale>
                                  </p:childTnLst>
                                </p:cTn>
                              </p:par>
                              <p:par>
                                <p:cTn id="32" presetID="6" presetClass="emph" presetSubtype="0" decel="100000" fill="hold" nodeType="withEffect">
                                  <p:stCondLst>
                                    <p:cond delay="300"/>
                                  </p:stCondLst>
                                  <p:childTnLst>
                                    <p:animScale>
                                      <p:cBhvr>
                                        <p:cTn id="33" dur="250" fill="hold"/>
                                        <p:tgtEl>
                                          <p:spTgt spid="6"/>
                                        </p:tgtEl>
                                      </p:cBhvr>
                                      <p:by x="91000" y="91000"/>
                                    </p:animScale>
                                  </p:childTnLst>
                                </p:cTn>
                              </p:par>
                              <p:par>
                                <p:cTn id="34" presetID="22" presetClass="entr" presetSubtype="4"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down)">
                                      <p:cBhvr>
                                        <p:cTn id="36" dur="500"/>
                                        <p:tgtEl>
                                          <p:spTgt spid="41"/>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6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2" grpId="0"/>
      <p:bldP spid="43" grpId="0"/>
      <p:bldP spid="44" grpId="0"/>
      <p:bldP spid="4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Traffic Manager: DNS-based Load Balancing</a:t>
            </a:r>
          </a:p>
        </p:txBody>
      </p:sp>
      <p:grpSp>
        <p:nvGrpSpPr>
          <p:cNvPr id="1231" name="Group 1230"/>
          <p:cNvGrpSpPr/>
          <p:nvPr/>
        </p:nvGrpSpPr>
        <p:grpSpPr>
          <a:xfrm>
            <a:off x="3280249" y="1262901"/>
            <a:ext cx="8935336" cy="4981404"/>
            <a:chOff x="395371" y="1139688"/>
            <a:chExt cx="8399866" cy="4651514"/>
          </a:xfrm>
          <a:solidFill>
            <a:srgbClr val="00B0F0"/>
          </a:solidFill>
        </p:grpSpPr>
        <p:sp>
          <p:nvSpPr>
            <p:cNvPr id="1232"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3"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4"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5"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6"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7"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8"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39"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0"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1"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2"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3"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4"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5"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6"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7"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8"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49"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0"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1"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2"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3"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4"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5"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6"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7"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8"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59"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0"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1"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2"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3"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4"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5"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6"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7"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8"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69"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0"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1"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2"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3"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4"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5"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6"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7"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8"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79"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0"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1"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2"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3"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4"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5"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6"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7"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8"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89"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0"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1"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2"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3"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4"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5"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6"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7"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8"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299"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0"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1"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2"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3"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4"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5"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6"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7"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8"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09"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0"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1"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2"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3"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4"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5"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6"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7"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8"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19"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0"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1"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2"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3"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4"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5"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6"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7"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8"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29"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0"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1"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2"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3"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4"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5"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6"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7"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8"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39"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0"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1"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2"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3"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4"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5"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6"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7"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8"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49"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0"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1"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2"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3"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4"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5"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6"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7"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8"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59"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0"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1"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2"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3"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4"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5"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6"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7"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8"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69"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0"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1"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2"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3"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4"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5"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6"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7"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8"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79"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0"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1"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2"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3"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4"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5"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6"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7"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8"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89"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0"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1"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2"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3"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4"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5"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6"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7"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8"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399"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0"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1"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2"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3"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4"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5"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6"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7"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8"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09"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0"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1"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2"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3"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4"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5"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6"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7"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8"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19"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0"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1"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2"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3"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4"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5"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6"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7"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8"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29"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0"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1"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2"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3"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4"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5"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6"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7"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8"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39"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0"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1"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2"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3"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4"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5"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6"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7"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8"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49"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0"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1"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2"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3"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4"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5"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6"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7"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8"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59"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0"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1"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2"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3"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4"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5"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6"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7"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8"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69"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0"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1"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2"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3"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4"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5"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6"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7"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8"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79"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0"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1"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2"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3"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4"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5"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6"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7"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8"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89"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0"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1"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2"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3"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4"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5"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6"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7"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8"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499"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0"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1"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2"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3"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4"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5"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6"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7"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8"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09"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0"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1"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2"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3"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4"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5"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6"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7"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8"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19"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0"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1"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2"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3"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4"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5"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6"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7"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8"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29"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0"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1"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2"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3"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4"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5"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6"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7"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8"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39"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0"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1"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2"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3"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4"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5"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6"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7"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8"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49"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0"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1"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2"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3"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4"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5"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6"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7"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8"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59"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0"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1"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2"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3"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4"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5"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6"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7"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8"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69"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0"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1"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2"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3"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4"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5"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6"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7"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8"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79"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0"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1"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2"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dirty="0">
                <a:ln>
                  <a:noFill/>
                </a:ln>
                <a:solidFill>
                  <a:srgbClr val="292929"/>
                </a:solidFill>
                <a:effectLst/>
                <a:uLnTx/>
                <a:uFillTx/>
                <a:latin typeface="Segoe UI"/>
                <a:ea typeface="+mn-ea"/>
                <a:cs typeface="+mn-cs"/>
              </a:endParaRPr>
            </a:p>
          </p:txBody>
        </p:sp>
        <p:sp>
          <p:nvSpPr>
            <p:cNvPr id="1583"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4"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5"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6"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7"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8"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89"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0"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1"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2"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3"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4"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5"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6"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7"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8"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599"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0"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1"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2"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3"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4"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5"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6"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7"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8"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09"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0"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1"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2"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3"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4"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5"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6"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7"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8"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19"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0"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1"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2"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3"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4"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5"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6"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7"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8"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29"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0"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1"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dirty="0">
                <a:ln>
                  <a:noFill/>
                </a:ln>
                <a:solidFill>
                  <a:srgbClr val="292929"/>
                </a:solidFill>
                <a:effectLst/>
                <a:uLnTx/>
                <a:uFillTx/>
                <a:latin typeface="Segoe UI"/>
                <a:ea typeface="+mn-ea"/>
                <a:cs typeface="+mn-cs"/>
              </a:endParaRPr>
            </a:p>
          </p:txBody>
        </p:sp>
        <p:sp>
          <p:nvSpPr>
            <p:cNvPr id="1632"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3"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4"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5"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6"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7"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8"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39"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0"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1"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2"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3"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4"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5"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6"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7"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8"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49"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0"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1"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2"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3"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4"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5"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6"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7"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8"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59"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0"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1"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2"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3"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4"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5"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6"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7"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8"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69"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0"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1"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2"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3"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4"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5"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6"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7"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8"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79"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0"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1"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2"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3"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4"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5"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6"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7"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8"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89"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0"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1"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2"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3"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4"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5"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6"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7"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8"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699"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0"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1"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2"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3"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4"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5"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6"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7"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8"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09"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0"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1"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2"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3"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4"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5"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6"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7"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8"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19"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0"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1"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2"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3"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4"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5"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6"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7"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8"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29"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0"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1"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2"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3"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4"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5"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6"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7"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8"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39"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0"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1"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2"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3"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4"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5"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6"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7"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8"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49"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0"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1"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2"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3"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4"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5"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6"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7"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8"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59"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0"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1"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2"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3"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4"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5"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6"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7"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8"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69"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0"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1"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2"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3"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4"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5"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6"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7"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8"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79"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0"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1"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2"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3"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4"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5"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6"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7"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8"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89"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0"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1"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2"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3"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4"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5"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6"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7"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8"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799"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0"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1"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2"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3"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4"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5"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6"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7"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8"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09"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0"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1"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2"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3"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4"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5"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6"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7"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8"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19"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0"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1"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2"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3"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4"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5"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6"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7"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8"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29"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0"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1"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2"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3"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4"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5"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6"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7"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8"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39"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0"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1"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2"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3"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4"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5"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6"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7"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8"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49"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0"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1"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2"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3"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4"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5"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6"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7"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8"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59"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0"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1"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2"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3"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4"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5"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6"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7"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8"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69"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0"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1"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2"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3"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4"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5"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6"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7"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8"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79"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0"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1"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2"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3"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4"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5"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6"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7"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8"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89"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0"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1"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2"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3"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4"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5"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6"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7"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8"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899"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0"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1"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2"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3"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4"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5"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6"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7"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8"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09"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0"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1"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2"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3"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4"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5"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6"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7"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8"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19"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0"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1"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2"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3"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4"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5"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6"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7"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8"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29"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0"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1"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2"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3"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4"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5"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6"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7"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8"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39"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0"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1"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2"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3"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4"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5"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6"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7"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8"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49"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0"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1"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2"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3"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4"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5"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6"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7"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8"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59"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0"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1"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2"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3"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4"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5"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6"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7"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8"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69"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0"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1"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2"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3"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4"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5"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6"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7"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8"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79"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0"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1"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2"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3"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4"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5"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6"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7"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8"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89"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0"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1"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2"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3"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4"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5"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6"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7"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8"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1999"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0"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1"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2"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3"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4"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5"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6"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7"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8"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09"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0"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1"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2"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3"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4"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5"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6"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7"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8"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19"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0"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1"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2"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3"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4"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5"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6"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7"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8"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29"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0"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1"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2"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3"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4"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5"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6"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7"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8"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39"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0"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1"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2"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3"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4"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5"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6"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7"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8"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49"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0"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1"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2"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3"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4"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5"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6"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7"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8"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59"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0"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1"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2"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3"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4"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5"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6"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7"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8"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69"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0"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1"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2"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3"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4"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5"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6"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7"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8"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79"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0"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1"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2"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3"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4"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5"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6"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7"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8"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89"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0"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1"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2"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3"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4"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5"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6"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7"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8"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099"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0"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1"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2"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3"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4"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5"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6"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7"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8"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09"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0"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1"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2"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3"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4"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5"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6"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7"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8"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19"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0"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1"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2"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3"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4"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5"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6"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7"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8"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29"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0"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1"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2"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3"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4"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5"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6"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7"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8"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39"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0"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1"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2"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3"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4"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5"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6"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7"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8"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49"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0"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1"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2"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3"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4"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5"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6"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7"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8"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59"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0"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1"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2"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3"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4"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5"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6"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7"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8"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69"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0"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1"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2"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3"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4"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5"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6"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7"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8"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79"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0"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1"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2"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3"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4"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5"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6"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7"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8"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89"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0"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1"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2"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3"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4"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5"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6"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7"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8"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199"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0"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1"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2"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3"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4"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5"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6"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7"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8"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09"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0"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1"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2"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3"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4"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5"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6"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7"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8"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19"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0"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1"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2"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3"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4"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5"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6"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7"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8"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29"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0"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1"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2"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3"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4"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5"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6"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7"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8"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39"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0"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1"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2"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3"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4"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5"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6"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7"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8"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49"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0"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1"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2"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3"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4"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5"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6"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7"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8"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59"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0"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1"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2"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3"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4"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5"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6"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7"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8"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69"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0"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1"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2"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3"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4"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5"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6"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7"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8"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79"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0"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1"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2"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3"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4"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5"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6"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7"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8"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89"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0"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1"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2"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3"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4"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5"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6"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7"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8"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299"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0"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1"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2"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3"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4"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5"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6"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7"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8"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09"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0"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1"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2"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3"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4"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5"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6"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7"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8"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19"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0"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1"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2"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3"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4"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5"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6"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7"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8"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29"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0"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1"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2"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3"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4"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5"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6"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7"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8"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39"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0"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1"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2"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3"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4"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5"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6"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7"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8"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49"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0"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1"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2"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3"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4"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5"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6"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7"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8"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59"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0"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1"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2"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3"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4"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5"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6"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7"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8"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69"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0"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1"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2"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3"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4"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5"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6"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7"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8"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79"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0"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1"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2"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3"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4"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5"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6"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7"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8"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89"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0"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1"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2"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3"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4"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5"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6"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7"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8"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399"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0"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1"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2"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3"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4"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5"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6"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7"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8"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09"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0"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1"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2"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3"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4"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5"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6"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7"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8"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19"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0"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1"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2"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3"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4"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5"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6"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7"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8"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29"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0"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1"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2"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3"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4"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5"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6"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7"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8"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39"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0"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1"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2"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3"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4"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5"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sp>
          <p:nvSpPr>
            <p:cNvPr id="2446"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1242752" rtl="0" eaLnBrk="1" fontAlgn="auto" latinLnBrk="0" hangingPunct="1">
                <a:lnSpc>
                  <a:spcPct val="100000"/>
                </a:lnSpc>
                <a:spcBef>
                  <a:spcPts val="0"/>
                </a:spcBef>
                <a:spcAft>
                  <a:spcPts val="0"/>
                </a:spcAft>
                <a:buClrTx/>
                <a:buSzTx/>
                <a:buFontTx/>
                <a:buNone/>
                <a:tabLst/>
                <a:defRPr/>
              </a:pPr>
              <a:endParaRPr kumimoji="0" lang="en-US" sz="2447" b="0" i="0" u="none" strike="noStrike" kern="0" cap="none" spc="0" normalizeH="0" baseline="0" noProof="0">
                <a:ln>
                  <a:noFill/>
                </a:ln>
                <a:solidFill>
                  <a:srgbClr val="292929"/>
                </a:solidFill>
                <a:effectLst/>
                <a:uLnTx/>
                <a:uFillTx/>
                <a:latin typeface="Segoe UI"/>
                <a:ea typeface="+mn-ea"/>
                <a:cs typeface="+mn-cs"/>
              </a:endParaRPr>
            </a:p>
          </p:txBody>
        </p:sp>
      </p:grpSp>
      <p:sp>
        <p:nvSpPr>
          <p:cNvPr id="2447" name="Title 4"/>
          <p:cNvSpPr txBox="1">
            <a:spLocks/>
          </p:cNvSpPr>
          <p:nvPr/>
        </p:nvSpPr>
        <p:spPr>
          <a:xfrm>
            <a:off x="454797" y="4874473"/>
            <a:ext cx="3795927" cy="534679"/>
          </a:xfrm>
          <a:prstGeom prst="rect">
            <a:avLst/>
          </a:prstGeom>
          <a:solidFill>
            <a:srgbClr val="92D050"/>
          </a:solidFill>
        </p:spPr>
        <p:txBody>
          <a:bodyPr vert="horz" lIns="93260" tIns="46630" rIns="93260" bIns="4663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56" b="0" i="0" u="none" strike="noStrike" kern="1200" cap="none" spc="0" normalizeH="0" baseline="0" noProof="0" dirty="0">
                <a:ln>
                  <a:noFill/>
                </a:ln>
                <a:solidFill>
                  <a:srgbClr val="505050"/>
                </a:solidFill>
                <a:effectLst/>
                <a:uLnTx/>
                <a:uFillTx/>
                <a:latin typeface="Segoe UI"/>
                <a:ea typeface="+mj-ea"/>
                <a:cs typeface="+mj-cs"/>
              </a:rPr>
              <a:t>www.yourapp.com</a:t>
            </a:r>
          </a:p>
        </p:txBody>
      </p:sp>
      <p:pic>
        <p:nvPicPr>
          <p:cNvPr id="2448" name="Picture 2447"/>
          <p:cNvPicPr>
            <a:picLocks noChangeAspect="1"/>
          </p:cNvPicPr>
          <p:nvPr/>
        </p:nvPicPr>
        <p:blipFill>
          <a:blip r:embed="rId3"/>
          <a:stretch>
            <a:fillRect/>
          </a:stretch>
        </p:blipFill>
        <p:spPr>
          <a:xfrm>
            <a:off x="4421660" y="1550928"/>
            <a:ext cx="1564413" cy="1447569"/>
          </a:xfrm>
          <a:prstGeom prst="rect">
            <a:avLst/>
          </a:prstGeom>
        </p:spPr>
      </p:pic>
      <p:pic>
        <p:nvPicPr>
          <p:cNvPr id="2449" name="Picture 2448"/>
          <p:cNvPicPr>
            <a:picLocks noChangeAspect="1"/>
          </p:cNvPicPr>
          <p:nvPr/>
        </p:nvPicPr>
        <p:blipFill>
          <a:blip r:embed="rId3"/>
          <a:stretch>
            <a:fillRect/>
          </a:stretch>
        </p:blipFill>
        <p:spPr>
          <a:xfrm>
            <a:off x="7585428" y="1232189"/>
            <a:ext cx="1564413" cy="1447569"/>
          </a:xfrm>
          <a:prstGeom prst="rect">
            <a:avLst/>
          </a:prstGeom>
        </p:spPr>
      </p:pic>
      <p:pic>
        <p:nvPicPr>
          <p:cNvPr id="2450" name="Picture 2449"/>
          <p:cNvPicPr>
            <a:picLocks noChangeAspect="1"/>
          </p:cNvPicPr>
          <p:nvPr/>
        </p:nvPicPr>
        <p:blipFill>
          <a:blip r:embed="rId3"/>
          <a:stretch>
            <a:fillRect/>
          </a:stretch>
        </p:blipFill>
        <p:spPr>
          <a:xfrm>
            <a:off x="10170747" y="2070351"/>
            <a:ext cx="1564413" cy="1447569"/>
          </a:xfrm>
          <a:prstGeom prst="rect">
            <a:avLst/>
          </a:prstGeom>
        </p:spPr>
      </p:pic>
      <p:cxnSp>
        <p:nvCxnSpPr>
          <p:cNvPr id="2451" name="Elbow Connector 2450"/>
          <p:cNvCxnSpPr/>
          <p:nvPr/>
        </p:nvCxnSpPr>
        <p:spPr>
          <a:xfrm rot="5400000" flipH="1" flipV="1">
            <a:off x="2634718" y="2837308"/>
            <a:ext cx="1755208" cy="2319121"/>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52" name="Elbow Connector 2451"/>
          <p:cNvCxnSpPr>
            <a:cxnSpLocks/>
            <a:stCxn id="2447" idx="0"/>
          </p:cNvCxnSpPr>
          <p:nvPr/>
        </p:nvCxnSpPr>
        <p:spPr>
          <a:xfrm rot="5400000" flipH="1" flipV="1">
            <a:off x="5726126" y="191562"/>
            <a:ext cx="1309547" cy="8056277"/>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53" name="Elbow Connector 2452"/>
          <p:cNvCxnSpPr>
            <a:cxnSpLocks/>
            <a:stCxn id="2447" idx="0"/>
          </p:cNvCxnSpPr>
          <p:nvPr/>
        </p:nvCxnSpPr>
        <p:spPr>
          <a:xfrm rot="5400000" flipH="1" flipV="1">
            <a:off x="4013159" y="1139713"/>
            <a:ext cx="2074362" cy="5395159"/>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454" name="Rectangle 2453"/>
          <p:cNvSpPr/>
          <p:nvPr/>
        </p:nvSpPr>
        <p:spPr>
          <a:xfrm>
            <a:off x="4421658" y="2675218"/>
            <a:ext cx="336681" cy="32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2455" name="Group 2454"/>
          <p:cNvGrpSpPr/>
          <p:nvPr/>
        </p:nvGrpSpPr>
        <p:grpSpPr>
          <a:xfrm>
            <a:off x="4953117" y="5041341"/>
            <a:ext cx="7407579" cy="1698788"/>
            <a:chOff x="4953117" y="5041341"/>
            <a:chExt cx="7407579" cy="1698788"/>
          </a:xfrm>
        </p:grpSpPr>
        <p:sp>
          <p:nvSpPr>
            <p:cNvPr id="2456" name="Content Placeholder 2"/>
            <p:cNvSpPr txBox="1">
              <a:spLocks/>
            </p:cNvSpPr>
            <p:nvPr/>
          </p:nvSpPr>
          <p:spPr>
            <a:xfrm>
              <a:off x="4953118" y="5537963"/>
              <a:ext cx="7407578" cy="1202166"/>
            </a:xfrm>
            <a:prstGeom prst="rect">
              <a:avLst/>
            </a:prstGeom>
            <a:solidFill>
              <a:schemeClr val="accent3">
                <a:lumMod val="20000"/>
                <a:lumOff val="80000"/>
                <a:alpha val="80000"/>
              </a:schemeClr>
            </a:solidFill>
          </p:spPr>
          <p:txBody>
            <a:bodyPr vert="horz" wrap="square" lIns="0" tIns="9326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3056" marR="0" lvl="0" indent="-293056" algn="l" defTabSz="914363" rtl="0" eaLnBrk="1" fontAlgn="auto" latinLnBrk="0" hangingPunct="1">
                <a:lnSpc>
                  <a:spcPct val="90000"/>
                </a:lnSpc>
                <a:spcBef>
                  <a:spcPct val="20000"/>
                </a:spcBef>
                <a:spcAft>
                  <a:spcPts val="0"/>
                </a:spcAft>
                <a:buClrTx/>
                <a:buSzPct val="90000"/>
                <a:buFontTx/>
                <a:buBlip>
                  <a:blip r:embed="rId4"/>
                </a:buBlip>
                <a:tabLst/>
                <a:defRPr/>
              </a:pPr>
              <a:r>
                <a:rPr kumimoji="0" lang="en-US" sz="1800" b="1" i="0" u="none" strike="noStrike" kern="1200" cap="none" spc="-31" normalizeH="0" baseline="0" noProof="0" dirty="0">
                  <a:ln>
                    <a:noFill/>
                  </a:ln>
                  <a:solidFill>
                    <a:srgbClr val="505050"/>
                  </a:solidFill>
                  <a:effectLst/>
                  <a:uLnTx/>
                  <a:uFillTx/>
                  <a:latin typeface="Segoe UI"/>
                  <a:ea typeface="+mn-ea"/>
                  <a:cs typeface="+mn-cs"/>
                </a:rPr>
                <a:t>Performance - Direct to “closest” service based on network latency</a:t>
              </a:r>
            </a:p>
            <a:p>
              <a:pPr marL="293056" marR="0" lvl="0" indent="-293056" algn="l" defTabSz="914363" rtl="0" eaLnBrk="1" fontAlgn="auto" latinLnBrk="0" hangingPunct="1">
                <a:lnSpc>
                  <a:spcPct val="90000"/>
                </a:lnSpc>
                <a:spcBef>
                  <a:spcPct val="20000"/>
                </a:spcBef>
                <a:spcAft>
                  <a:spcPts val="0"/>
                </a:spcAft>
                <a:buClrTx/>
                <a:buSzPct val="90000"/>
                <a:buFontTx/>
                <a:buBlip>
                  <a:blip r:embed="rId4"/>
                </a:buBlip>
                <a:tabLst/>
                <a:defRPr/>
              </a:pPr>
              <a:r>
                <a:rPr kumimoji="0" lang="en-US" sz="1800" b="1" i="0" u="none" strike="noStrike" kern="1200" cap="none" spc="-31" normalizeH="0" baseline="0" noProof="0" dirty="0">
                  <a:ln>
                    <a:noFill/>
                  </a:ln>
                  <a:solidFill>
                    <a:srgbClr val="505050"/>
                  </a:solidFill>
                  <a:effectLst/>
                  <a:uLnTx/>
                  <a:uFillTx/>
                  <a:latin typeface="Segoe UI"/>
                  <a:ea typeface="+mn-ea"/>
                  <a:cs typeface="+mn-cs"/>
                </a:rPr>
                <a:t>Round-robin - Distribute equally across all services</a:t>
              </a:r>
            </a:p>
            <a:p>
              <a:pPr marL="293056" marR="0" lvl="0" indent="-293056" algn="l" defTabSz="914363" rtl="0" eaLnBrk="1" fontAlgn="auto" latinLnBrk="0" hangingPunct="1">
                <a:lnSpc>
                  <a:spcPct val="90000"/>
                </a:lnSpc>
                <a:spcBef>
                  <a:spcPct val="20000"/>
                </a:spcBef>
                <a:spcAft>
                  <a:spcPts val="0"/>
                </a:spcAft>
                <a:buClrTx/>
                <a:buSzPct val="90000"/>
                <a:buFontTx/>
                <a:buBlip>
                  <a:blip r:embed="rId4"/>
                </a:buBlip>
                <a:tabLst/>
                <a:defRPr/>
              </a:pPr>
              <a:r>
                <a:rPr kumimoji="0" lang="en-US" sz="1800" b="1" i="0" u="none" strike="noStrike" kern="1200" cap="none" spc="-31" normalizeH="0" baseline="0" noProof="0" dirty="0">
                  <a:ln>
                    <a:noFill/>
                  </a:ln>
                  <a:solidFill>
                    <a:srgbClr val="505050"/>
                  </a:solidFill>
                  <a:effectLst/>
                  <a:uLnTx/>
                  <a:uFillTx/>
                  <a:latin typeface="Segoe UI"/>
                  <a:ea typeface="+mn-ea"/>
                  <a:cs typeface="+mn-cs"/>
                </a:rPr>
                <a:t>Failover - Direct to “backup” service if primary fails</a:t>
              </a:r>
              <a:br>
                <a:rPr kumimoji="0" lang="en-US" sz="1800" b="1" i="0" u="none" strike="noStrike" kern="1200" cap="none" spc="-31" normalizeH="0" baseline="0" noProof="0" dirty="0">
                  <a:ln>
                    <a:noFill/>
                  </a:ln>
                  <a:solidFill>
                    <a:srgbClr val="505050"/>
                  </a:solidFill>
                  <a:effectLst/>
                  <a:uLnTx/>
                  <a:uFillTx/>
                  <a:latin typeface="Segoe UI"/>
                  <a:ea typeface="+mn-ea"/>
                  <a:cs typeface="+mn-cs"/>
                </a:rPr>
              </a:br>
              <a:r>
                <a:rPr kumimoji="0" lang="en-US" sz="1800" b="1" i="0" u="none" strike="noStrike" kern="1200" cap="none" spc="-31" normalizeH="0" baseline="0" noProof="0" dirty="0">
                  <a:ln>
                    <a:noFill/>
                  </a:ln>
                  <a:solidFill>
                    <a:srgbClr val="505050"/>
                  </a:solidFill>
                  <a:effectLst/>
                  <a:uLnTx/>
                  <a:uFillTx/>
                  <a:latin typeface="Segoe UI"/>
                  <a:ea typeface="+mn-ea"/>
                  <a:cs typeface="+mn-cs"/>
                </a:rPr>
                <a:t>		—also included in other policies</a:t>
              </a:r>
            </a:p>
          </p:txBody>
        </p:sp>
        <p:sp>
          <p:nvSpPr>
            <p:cNvPr id="2457" name="Content Placeholder 5"/>
            <p:cNvSpPr txBox="1">
              <a:spLocks/>
            </p:cNvSpPr>
            <p:nvPr/>
          </p:nvSpPr>
          <p:spPr>
            <a:xfrm>
              <a:off x="4953117" y="5041341"/>
              <a:ext cx="7407577" cy="522712"/>
            </a:xfrm>
            <a:prstGeom prst="rect">
              <a:avLst/>
            </a:prstGeom>
            <a:solidFill>
              <a:srgbClr val="0070C0">
                <a:alpha val="80000"/>
              </a:srgbClr>
            </a:solidFill>
          </p:spPr>
          <p:txBody>
            <a:bodyPr vert="horz" wrap="square" lIns="93260" tIns="93260" rIns="93260" bIns="93260"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Tx/>
                <a:buNone/>
                <a:tabLst/>
                <a:defRPr/>
              </a:pPr>
              <a:r>
                <a:rPr kumimoji="0" lang="en-US" sz="2400" b="1" i="0" u="none" strike="noStrike" kern="1200" cap="none" spc="-71" normalizeH="0" baseline="0" noProof="0" dirty="0">
                  <a:ln>
                    <a:noFill/>
                  </a:ln>
                  <a:gradFill>
                    <a:gsLst>
                      <a:gs pos="0">
                        <a:srgbClr val="FFFFFF"/>
                      </a:gs>
                      <a:gs pos="86000">
                        <a:srgbClr val="FFFFFF"/>
                      </a:gs>
                    </a:gsLst>
                    <a:lin ang="5400000" scaled="0"/>
                  </a:gradFill>
                  <a:effectLst>
                    <a:outerShdw blurRad="38100" dist="38100" dir="2700000" algn="tl">
                      <a:srgbClr val="000000">
                        <a:alpha val="43137"/>
                      </a:srgbClr>
                    </a:outerShdw>
                  </a:effectLst>
                  <a:uLnTx/>
                  <a:uFillTx/>
                  <a:latin typeface="Segoe UI"/>
                  <a:ea typeface="+mn-ea"/>
                  <a:cs typeface="+mn-cs"/>
                </a:rPr>
                <a:t>Load balancing policies</a:t>
              </a:r>
            </a:p>
          </p:txBody>
        </p:sp>
      </p:grpSp>
      <p:pic>
        <p:nvPicPr>
          <p:cNvPr id="1230" name="Picture 1229"/>
          <p:cNvPicPr>
            <a:picLocks noChangeAspect="1"/>
          </p:cNvPicPr>
          <p:nvPr/>
        </p:nvPicPr>
        <p:blipFill>
          <a:blip r:embed="rId5"/>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pic>
        <p:nvPicPr>
          <p:cNvPr id="2458" name="Picture 2457"/>
          <p:cNvPicPr>
            <a:picLocks noChangeAspect="1"/>
          </p:cNvPicPr>
          <p:nvPr/>
        </p:nvPicPr>
        <p:blipFill>
          <a:blip r:embed="rId6"/>
          <a:stretch>
            <a:fillRect/>
          </a:stretch>
        </p:blipFill>
        <p:spPr>
          <a:xfrm>
            <a:off x="579438" y="1480678"/>
            <a:ext cx="3200400" cy="819688"/>
          </a:xfrm>
          <a:prstGeom prst="rect">
            <a:avLst/>
          </a:prstGeom>
        </p:spPr>
      </p:pic>
      <p:pic>
        <p:nvPicPr>
          <p:cNvPr id="2459" name="Picture 2458"/>
          <p:cNvPicPr>
            <a:picLocks noChangeAspect="1"/>
          </p:cNvPicPr>
          <p:nvPr/>
        </p:nvPicPr>
        <p:blipFill>
          <a:blip r:embed="rId7"/>
          <a:stretch>
            <a:fillRect/>
          </a:stretch>
        </p:blipFill>
        <p:spPr>
          <a:xfrm>
            <a:off x="4026733" y="1487093"/>
            <a:ext cx="3918679" cy="5371237"/>
          </a:xfrm>
          <a:prstGeom prst="rect">
            <a:avLst/>
          </a:prstGeom>
        </p:spPr>
      </p:pic>
      <p:pic>
        <p:nvPicPr>
          <p:cNvPr id="16" name="Picture 15"/>
          <p:cNvPicPr>
            <a:picLocks noChangeAspect="1"/>
          </p:cNvPicPr>
          <p:nvPr/>
        </p:nvPicPr>
        <p:blipFill>
          <a:blip r:embed="rId8"/>
          <a:stretch>
            <a:fillRect/>
          </a:stretch>
        </p:blipFill>
        <p:spPr>
          <a:xfrm>
            <a:off x="4008437" y="1480678"/>
            <a:ext cx="4633803" cy="5513846"/>
          </a:xfrm>
          <a:prstGeom prst="rect">
            <a:avLst/>
          </a:prstGeom>
        </p:spPr>
      </p:pic>
      <p:pic>
        <p:nvPicPr>
          <p:cNvPr id="17" name="Picture 16"/>
          <p:cNvPicPr>
            <a:picLocks noChangeAspect="1"/>
          </p:cNvPicPr>
          <p:nvPr/>
        </p:nvPicPr>
        <p:blipFill>
          <a:blip r:embed="rId9"/>
          <a:stretch>
            <a:fillRect/>
          </a:stretch>
        </p:blipFill>
        <p:spPr>
          <a:xfrm>
            <a:off x="6775782" y="1517726"/>
            <a:ext cx="3176256" cy="3606374"/>
          </a:xfrm>
          <a:prstGeom prst="rect">
            <a:avLst/>
          </a:prstGeom>
        </p:spPr>
      </p:pic>
      <p:pic>
        <p:nvPicPr>
          <p:cNvPr id="18" name="Picture 17"/>
          <p:cNvPicPr>
            <a:picLocks noChangeAspect="1"/>
          </p:cNvPicPr>
          <p:nvPr/>
        </p:nvPicPr>
        <p:blipFill>
          <a:blip r:embed="rId10"/>
          <a:stretch>
            <a:fillRect/>
          </a:stretch>
        </p:blipFill>
        <p:spPr>
          <a:xfrm>
            <a:off x="6754814" y="2317623"/>
            <a:ext cx="3137568" cy="2627439"/>
          </a:xfrm>
          <a:prstGeom prst="rect">
            <a:avLst/>
          </a:prstGeom>
        </p:spPr>
      </p:pic>
    </p:spTree>
    <p:extLst>
      <p:ext uri="{BB962C8B-B14F-4D97-AF65-F5344CB8AC3E}">
        <p14:creationId xmlns:p14="http://schemas.microsoft.com/office/powerpoint/2010/main" val="2698101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47"/>
                                        </p:tgtEl>
                                        <p:attrNameLst>
                                          <p:attrName>style.visibility</p:attrName>
                                        </p:attrNameLst>
                                      </p:cBhvr>
                                      <p:to>
                                        <p:strVal val="visible"/>
                                      </p:to>
                                    </p:set>
                                    <p:animEffect transition="in" filter="fade">
                                      <p:cBhvr>
                                        <p:cTn id="7" dur="500"/>
                                        <p:tgtEl>
                                          <p:spTgt spid="24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52"/>
                                        </p:tgtEl>
                                        <p:attrNameLst>
                                          <p:attrName>style.visibility</p:attrName>
                                        </p:attrNameLst>
                                      </p:cBhvr>
                                      <p:to>
                                        <p:strVal val="visible"/>
                                      </p:to>
                                    </p:set>
                                    <p:animEffect transition="in" filter="fade">
                                      <p:cBhvr>
                                        <p:cTn id="11" dur="500"/>
                                        <p:tgtEl>
                                          <p:spTgt spid="24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53"/>
                                        </p:tgtEl>
                                        <p:attrNameLst>
                                          <p:attrName>style.visibility</p:attrName>
                                        </p:attrNameLst>
                                      </p:cBhvr>
                                      <p:to>
                                        <p:strVal val="visible"/>
                                      </p:to>
                                    </p:set>
                                    <p:animEffect transition="in" filter="fade">
                                      <p:cBhvr>
                                        <p:cTn id="15" dur="500"/>
                                        <p:tgtEl>
                                          <p:spTgt spid="245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51"/>
                                        </p:tgtEl>
                                        <p:attrNameLst>
                                          <p:attrName>style.visibility</p:attrName>
                                        </p:attrNameLst>
                                      </p:cBhvr>
                                      <p:to>
                                        <p:strVal val="visible"/>
                                      </p:to>
                                    </p:set>
                                    <p:animEffect transition="in" filter="fade">
                                      <p:cBhvr>
                                        <p:cTn id="19" dur="500"/>
                                        <p:tgtEl>
                                          <p:spTgt spid="245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48"/>
                                        </p:tgtEl>
                                        <p:attrNameLst>
                                          <p:attrName>style.visibility</p:attrName>
                                        </p:attrNameLst>
                                      </p:cBhvr>
                                      <p:to>
                                        <p:strVal val="visible"/>
                                      </p:to>
                                    </p:set>
                                    <p:animEffect transition="in" filter="fade">
                                      <p:cBhvr>
                                        <p:cTn id="23" dur="500"/>
                                        <p:tgtEl>
                                          <p:spTgt spid="244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449"/>
                                        </p:tgtEl>
                                        <p:attrNameLst>
                                          <p:attrName>style.visibility</p:attrName>
                                        </p:attrNameLst>
                                      </p:cBhvr>
                                      <p:to>
                                        <p:strVal val="visible"/>
                                      </p:to>
                                    </p:set>
                                    <p:animEffect transition="in" filter="fade">
                                      <p:cBhvr>
                                        <p:cTn id="27" dur="500"/>
                                        <p:tgtEl>
                                          <p:spTgt spid="244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50"/>
                                        </p:tgtEl>
                                        <p:attrNameLst>
                                          <p:attrName>style.visibility</p:attrName>
                                        </p:attrNameLst>
                                      </p:cBhvr>
                                      <p:to>
                                        <p:strVal val="visible"/>
                                      </p:to>
                                    </p:set>
                                    <p:animEffect transition="in" filter="fade">
                                      <p:cBhvr>
                                        <p:cTn id="31" dur="500"/>
                                        <p:tgtEl>
                                          <p:spTgt spid="24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58"/>
                                        </p:tgtEl>
                                        <p:attrNameLst>
                                          <p:attrName>style.visibility</p:attrName>
                                        </p:attrNameLst>
                                      </p:cBhvr>
                                      <p:to>
                                        <p:strVal val="visible"/>
                                      </p:to>
                                    </p:set>
                                    <p:animEffect transition="in" filter="fade">
                                      <p:cBhvr>
                                        <p:cTn id="36" dur="500"/>
                                        <p:tgtEl>
                                          <p:spTgt spid="2458"/>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2459"/>
                                        </p:tgtEl>
                                        <p:attrNameLst>
                                          <p:attrName>style.visibility</p:attrName>
                                        </p:attrNameLst>
                                      </p:cBhvr>
                                      <p:to>
                                        <p:strVal val="visible"/>
                                      </p:to>
                                    </p:set>
                                    <p:animEffect transition="in" filter="wipe(left)">
                                      <p:cBhvr>
                                        <p:cTn id="44" dur="500"/>
                                        <p:tgtEl>
                                          <p:spTgt spid="2459"/>
                                        </p:tgtEl>
                                      </p:cBhvr>
                                    </p:animEffect>
                                  </p:childTnLst>
                                </p:cTn>
                              </p:par>
                              <p:par>
                                <p:cTn id="45" presetID="10" presetClass="exit" presetSubtype="0" fill="hold" nodeType="withEffect">
                                  <p:stCondLst>
                                    <p:cond delay="0"/>
                                  </p:stCondLst>
                                  <p:childTnLst>
                                    <p:animEffect transition="out" filter="fade">
                                      <p:cBhvr>
                                        <p:cTn id="46" dur="500"/>
                                        <p:tgtEl>
                                          <p:spTgt spid="2455"/>
                                        </p:tgtEl>
                                      </p:cBhvr>
                                    </p:animEffect>
                                    <p:set>
                                      <p:cBhvr>
                                        <p:cTn id="47" dur="1" fill="hold">
                                          <p:stCondLst>
                                            <p:cond delay="499"/>
                                          </p:stCondLst>
                                        </p:cTn>
                                        <p:tgtEl>
                                          <p:spTgt spid="245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447"/>
                                        </p:tgtEl>
                                      </p:cBhvr>
                                    </p:animEffect>
                                    <p:set>
                                      <p:cBhvr>
                                        <p:cTn id="50" dur="1" fill="hold">
                                          <p:stCondLst>
                                            <p:cond delay="499"/>
                                          </p:stCondLst>
                                        </p:cTn>
                                        <p:tgtEl>
                                          <p:spTgt spid="244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452"/>
                                        </p:tgtEl>
                                      </p:cBhvr>
                                    </p:animEffect>
                                    <p:set>
                                      <p:cBhvr>
                                        <p:cTn id="53" dur="1" fill="hold">
                                          <p:stCondLst>
                                            <p:cond delay="499"/>
                                          </p:stCondLst>
                                        </p:cTn>
                                        <p:tgtEl>
                                          <p:spTgt spid="2452"/>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453"/>
                                        </p:tgtEl>
                                      </p:cBhvr>
                                    </p:animEffect>
                                    <p:set>
                                      <p:cBhvr>
                                        <p:cTn id="56" dur="1" fill="hold">
                                          <p:stCondLst>
                                            <p:cond delay="499"/>
                                          </p:stCondLst>
                                        </p:cTn>
                                        <p:tgtEl>
                                          <p:spTgt spid="2453"/>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451"/>
                                        </p:tgtEl>
                                      </p:cBhvr>
                                    </p:animEffect>
                                    <p:set>
                                      <p:cBhvr>
                                        <p:cTn id="59" dur="1" fill="hold">
                                          <p:stCondLst>
                                            <p:cond delay="499"/>
                                          </p:stCondLst>
                                        </p:cTn>
                                        <p:tgtEl>
                                          <p:spTgt spid="245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2448"/>
                                        </p:tgtEl>
                                      </p:cBhvr>
                                    </p:animEffect>
                                    <p:set>
                                      <p:cBhvr>
                                        <p:cTn id="62" dur="1" fill="hold">
                                          <p:stCondLst>
                                            <p:cond delay="499"/>
                                          </p:stCondLst>
                                        </p:cTn>
                                        <p:tgtEl>
                                          <p:spTgt spid="244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449"/>
                                        </p:tgtEl>
                                      </p:cBhvr>
                                    </p:animEffect>
                                    <p:set>
                                      <p:cBhvr>
                                        <p:cTn id="65" dur="1" fill="hold">
                                          <p:stCondLst>
                                            <p:cond delay="499"/>
                                          </p:stCondLst>
                                        </p:cTn>
                                        <p:tgtEl>
                                          <p:spTgt spid="244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2450"/>
                                        </p:tgtEl>
                                      </p:cBhvr>
                                    </p:animEffect>
                                    <p:set>
                                      <p:cBhvr>
                                        <p:cTn id="68" dur="1" fill="hold">
                                          <p:stCondLst>
                                            <p:cond delay="499"/>
                                          </p:stCondLst>
                                        </p:cTn>
                                        <p:tgtEl>
                                          <p:spTgt spid="245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up)">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up)">
                                      <p:cBhvr>
                                        <p:cTn id="7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 grpId="0" animBg="1"/>
      <p:bldP spid="244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49019" y="1212850"/>
            <a:ext cx="8412388" cy="4776692"/>
          </a:xfrm>
        </p:spPr>
        <p:txBody>
          <a:bodyPr/>
          <a:lstStyle/>
          <a:p>
            <a:pPr marL="0" indent="0">
              <a:buNone/>
            </a:pPr>
            <a:r>
              <a:rPr lang="en-US" sz="3700" dirty="0">
                <a:gradFill>
                  <a:gsLst>
                    <a:gs pos="1250">
                      <a:srgbClr val="D83B01"/>
                    </a:gs>
                    <a:gs pos="99000">
                      <a:srgbClr val="D83B01"/>
                    </a:gs>
                  </a:gsLst>
                  <a:lin ang="5400000" scaled="0"/>
                </a:gradFill>
              </a:rPr>
              <a:t>Public IP Addresses</a:t>
            </a:r>
          </a:p>
          <a:p>
            <a:pPr marL="0" lvl="1" indent="0">
              <a:buNone/>
            </a:pPr>
            <a:r>
              <a:rPr lang="en-US" sz="2000" dirty="0"/>
              <a:t>Connect with Internet and Azure Public facing services</a:t>
            </a:r>
          </a:p>
          <a:p>
            <a:pPr marL="0" lvl="1" indent="0">
              <a:buNone/>
            </a:pPr>
            <a:r>
              <a:rPr lang="en-US" sz="2000" dirty="0"/>
              <a:t>Can assign to VM, Internet LBs, VPN Gateways, Application Gateways</a:t>
            </a:r>
          </a:p>
          <a:p>
            <a:pPr marL="0" lvl="1" indent="0">
              <a:buNone/>
            </a:pPr>
            <a:r>
              <a:rPr lang="en-US" sz="2000" dirty="0"/>
              <a:t>Dynamic (default) or Static</a:t>
            </a:r>
          </a:p>
          <a:p>
            <a:pPr marL="0" lvl="1" indent="0">
              <a:buNone/>
            </a:pPr>
            <a:r>
              <a:rPr lang="en-US" sz="2000" dirty="0"/>
              <a:t>Assign to NIC on Windows or Linux</a:t>
            </a:r>
          </a:p>
          <a:p>
            <a:pPr marL="0" indent="0">
              <a:buNone/>
            </a:pPr>
            <a:r>
              <a:rPr lang="en-US" sz="3700" dirty="0">
                <a:gradFill>
                  <a:gsLst>
                    <a:gs pos="1250">
                      <a:srgbClr val="D83B01"/>
                    </a:gs>
                    <a:gs pos="99000">
                      <a:srgbClr val="D83B01"/>
                    </a:gs>
                  </a:gsLst>
                  <a:lin ang="5400000" scaled="0"/>
                </a:gradFill>
              </a:rPr>
              <a:t>Private IP Addresses</a:t>
            </a:r>
          </a:p>
          <a:p>
            <a:pPr marL="0" lvl="1" indent="0">
              <a:buNone/>
            </a:pPr>
            <a:r>
              <a:rPr lang="en-US" sz="2000" dirty="0"/>
              <a:t>Communicate over VPN or through Gateway or Express Route</a:t>
            </a:r>
          </a:p>
          <a:p>
            <a:pPr marL="0" lvl="1" indent="0">
              <a:buNone/>
            </a:pPr>
            <a:r>
              <a:rPr lang="en-US" sz="2000" dirty="0"/>
              <a:t>Not internet reachable address</a:t>
            </a:r>
          </a:p>
          <a:p>
            <a:pPr marL="0" lvl="1" indent="0">
              <a:buNone/>
            </a:pPr>
            <a:r>
              <a:rPr lang="en-US" sz="2000" dirty="0"/>
              <a:t>Apply to VM, GWs or Application Gateways</a:t>
            </a:r>
          </a:p>
          <a:p>
            <a:pPr lvl="1"/>
            <a:endParaRPr lang="en-US" dirty="0"/>
          </a:p>
          <a:p>
            <a:endParaRPr lang="en-US" dirty="0"/>
          </a:p>
        </p:txBody>
      </p:sp>
      <p:sp>
        <p:nvSpPr>
          <p:cNvPr id="17" name="Title 16"/>
          <p:cNvSpPr>
            <a:spLocks noGrp="1"/>
          </p:cNvSpPr>
          <p:nvPr>
            <p:ph type="title"/>
          </p:nvPr>
        </p:nvSpPr>
        <p:spPr/>
        <p:txBody>
          <a:bodyPr/>
          <a:lstStyle/>
          <a:p>
            <a:r>
              <a:rPr lang="en-US" dirty="0"/>
              <a:t>Internet IP Addresses &amp; Load Balancing</a:t>
            </a:r>
            <a:endParaRPr lang="en-US" sz="3600" dirty="0"/>
          </a:p>
        </p:txBody>
      </p:sp>
      <p:pic>
        <p:nvPicPr>
          <p:cNvPr id="78" name="Picture 77"/>
          <p:cNvPicPr>
            <a:picLocks noChangeAspect="1"/>
          </p:cNvPicPr>
          <p:nvPr/>
        </p:nvPicPr>
        <p:blipFill>
          <a:blip r:embed="rId3"/>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626778" y="6079970"/>
            <a:ext cx="384043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aka.ms/Azure/Addresses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5536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12850"/>
            <a:ext cx="7380380" cy="3884140"/>
          </a:xfrm>
        </p:spPr>
        <p:txBody>
          <a:bodyPr/>
          <a:lstStyle/>
          <a:p>
            <a:pPr marL="0" indent="0">
              <a:buNone/>
            </a:pPr>
            <a:r>
              <a:rPr lang="en-US" sz="3700" dirty="0">
                <a:gradFill>
                  <a:gsLst>
                    <a:gs pos="1250">
                      <a:srgbClr val="D83B01"/>
                    </a:gs>
                    <a:gs pos="99000">
                      <a:srgbClr val="D83B01"/>
                    </a:gs>
                  </a:gsLst>
                  <a:lin ang="5400000" scaled="0"/>
                </a:gradFill>
              </a:rPr>
              <a:t>Bring Your Own Network</a:t>
            </a:r>
          </a:p>
          <a:p>
            <a:pPr marL="0" lvl="1" indent="0">
              <a:buNone/>
            </a:pPr>
            <a:r>
              <a:rPr lang="en-US" sz="2000" dirty="0">
                <a:solidFill>
                  <a:schemeClr val="tx1">
                    <a:lumMod val="50000"/>
                  </a:schemeClr>
                </a:solidFill>
              </a:rPr>
              <a:t>Address spaces – Private/RFC1918 &amp; Public IP*</a:t>
            </a:r>
          </a:p>
          <a:p>
            <a:pPr marL="0" lvl="1" indent="0">
              <a:buNone/>
            </a:pPr>
            <a:r>
              <a:rPr lang="en-US" sz="2000" dirty="0">
                <a:solidFill>
                  <a:schemeClr val="tx1">
                    <a:lumMod val="50000"/>
                  </a:schemeClr>
                </a:solidFill>
              </a:rPr>
              <a:t>Multi-tier subnet topology</a:t>
            </a:r>
          </a:p>
          <a:p>
            <a:pPr marL="0" lvl="1" indent="0">
              <a:buNone/>
            </a:pPr>
            <a:r>
              <a:rPr lang="en-US" sz="2000" dirty="0">
                <a:solidFill>
                  <a:schemeClr val="tx1">
                    <a:lumMod val="50000"/>
                  </a:schemeClr>
                </a:solidFill>
              </a:rPr>
              <a:t>Bring your own AD &amp; DNS</a:t>
            </a:r>
          </a:p>
          <a:p>
            <a:pPr marL="0" lvl="1" indent="0">
              <a:buNone/>
            </a:pPr>
            <a:r>
              <a:rPr lang="en-US" sz="2000" dirty="0">
                <a:solidFill>
                  <a:schemeClr val="tx1">
                    <a:lumMod val="50000"/>
                  </a:schemeClr>
                </a:solidFill>
              </a:rPr>
              <a:t>Linux, virtual appliances, &amp; Windows</a:t>
            </a:r>
          </a:p>
          <a:p>
            <a:pPr marL="0" indent="0">
              <a:buNone/>
            </a:pPr>
            <a:r>
              <a:rPr lang="en-US" sz="3700" dirty="0">
                <a:gradFill>
                  <a:gsLst>
                    <a:gs pos="1250">
                      <a:srgbClr val="D83B01"/>
                    </a:gs>
                    <a:gs pos="99000">
                      <a:srgbClr val="D83B01"/>
                    </a:gs>
                  </a:gsLst>
                  <a:lin ang="5400000" scaled="0"/>
                </a:gradFill>
              </a:rPr>
              <a:t>Logical isolation using Network Security Groups</a:t>
            </a:r>
          </a:p>
          <a:p>
            <a:pPr marL="0" indent="0">
              <a:buNone/>
            </a:pPr>
            <a:r>
              <a:rPr lang="en-US" sz="3700" dirty="0">
                <a:gradFill>
                  <a:gsLst>
                    <a:gs pos="1250">
                      <a:srgbClr val="D83B01"/>
                    </a:gs>
                    <a:gs pos="99000">
                      <a:srgbClr val="D83B01"/>
                    </a:gs>
                  </a:gsLst>
                  <a:lin ang="5400000" scaled="0"/>
                </a:gradFill>
              </a:rPr>
              <a:t>Secure cross premises connectivity</a:t>
            </a:r>
          </a:p>
        </p:txBody>
      </p:sp>
      <p:sp>
        <p:nvSpPr>
          <p:cNvPr id="4" name="Title 3"/>
          <p:cNvSpPr>
            <a:spLocks noGrp="1"/>
          </p:cNvSpPr>
          <p:nvPr>
            <p:ph type="title"/>
          </p:nvPr>
        </p:nvSpPr>
        <p:spPr/>
        <p:txBody>
          <a:bodyPr/>
          <a:lstStyle/>
          <a:p>
            <a:r>
              <a:rPr lang="en-US" dirty="0"/>
              <a:t>Azure Virtual Network</a:t>
            </a:r>
          </a:p>
        </p:txBody>
      </p:sp>
      <p:sp>
        <p:nvSpPr>
          <p:cNvPr id="7" name="Rounded Rectangle 6"/>
          <p:cNvSpPr/>
          <p:nvPr/>
        </p:nvSpPr>
        <p:spPr>
          <a:xfrm>
            <a:off x="7454334" y="4233435"/>
            <a:ext cx="4368725" cy="1991322"/>
          </a:xfrm>
          <a:prstGeom prst="roundRect">
            <a:avLst>
              <a:gd name="adj" fmla="val 7613"/>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TextBox 7"/>
          <p:cNvSpPr txBox="1"/>
          <p:nvPr/>
        </p:nvSpPr>
        <p:spPr>
          <a:xfrm>
            <a:off x="8357692" y="6148239"/>
            <a:ext cx="29542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Calibri"/>
                <a:ea typeface="+mn-ea"/>
                <a:cs typeface="+mn-cs"/>
              </a:rPr>
              <a:t>Azure Virtual Network</a:t>
            </a:r>
          </a:p>
        </p:txBody>
      </p:sp>
      <p:grpSp>
        <p:nvGrpSpPr>
          <p:cNvPr id="9" name="Group 8"/>
          <p:cNvGrpSpPr/>
          <p:nvPr/>
        </p:nvGrpSpPr>
        <p:grpSpPr>
          <a:xfrm>
            <a:off x="7561623" y="4411662"/>
            <a:ext cx="742286" cy="740228"/>
            <a:chOff x="2915928" y="2972963"/>
            <a:chExt cx="822960" cy="828366"/>
          </a:xfrm>
        </p:grpSpPr>
        <p:sp>
          <p:nvSpPr>
            <p:cNvPr id="10" name="Oval 9"/>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FFFFFF"/>
                </a:solidFill>
                <a:effectLst/>
                <a:uLnTx/>
                <a:uFillTx/>
                <a:latin typeface="Calibri"/>
                <a:ea typeface="+mn-ea"/>
                <a:cs typeface="+mn-cs"/>
              </a:endParaRPr>
            </a:p>
          </p:txBody>
        </p:sp>
        <p:sp>
          <p:nvSpPr>
            <p:cNvPr id="11"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12" name="TextBox 11"/>
            <p:cNvSpPr txBox="1"/>
            <p:nvPr/>
          </p:nvSpPr>
          <p:spPr>
            <a:xfrm>
              <a:off x="3038190" y="3367356"/>
              <a:ext cx="578438" cy="43397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0C0"/>
                  </a:solidFill>
                  <a:effectLst/>
                  <a:uLnTx/>
                  <a:uFillTx/>
                  <a:latin typeface="Calibri"/>
                  <a:ea typeface="+mn-ea"/>
                  <a:cs typeface="+mn-cs"/>
                </a:rPr>
                <a:t>VPN GW</a:t>
              </a:r>
            </a:p>
          </p:txBody>
        </p:sp>
      </p:grpSp>
      <p:grpSp>
        <p:nvGrpSpPr>
          <p:cNvPr id="13" name="Group 12"/>
          <p:cNvGrpSpPr/>
          <p:nvPr/>
        </p:nvGrpSpPr>
        <p:grpSpPr>
          <a:xfrm>
            <a:off x="10680059" y="4411662"/>
            <a:ext cx="893424" cy="1672939"/>
            <a:chOff x="10430213" y="4262723"/>
            <a:chExt cx="893424" cy="1672939"/>
          </a:xfrm>
        </p:grpSpPr>
        <p:sp>
          <p:nvSpPr>
            <p:cNvPr id="14" name="TextBox 13"/>
            <p:cNvSpPr txBox="1"/>
            <p:nvPr/>
          </p:nvSpPr>
          <p:spPr>
            <a:xfrm>
              <a:off x="10430213" y="5492465"/>
              <a:ext cx="893424"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Frontend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10.1/16</a:t>
              </a:r>
            </a:p>
          </p:txBody>
        </p:sp>
        <p:grpSp>
          <p:nvGrpSpPr>
            <p:cNvPr id="15" name="Group 14"/>
            <p:cNvGrpSpPr/>
            <p:nvPr/>
          </p:nvGrpSpPr>
          <p:grpSpPr>
            <a:xfrm>
              <a:off x="10430213" y="4262723"/>
              <a:ext cx="893424" cy="1172757"/>
              <a:chOff x="6027733" y="2131654"/>
              <a:chExt cx="660349" cy="866811"/>
            </a:xfrm>
          </p:grpSpPr>
          <p:sp>
            <p:nvSpPr>
              <p:cNvPr id="16" name="Rounded Rectangle 15"/>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FFFFFF"/>
                  </a:solidFill>
                  <a:effectLst/>
                  <a:uLnTx/>
                  <a:uFillTx/>
                  <a:latin typeface="Calibri"/>
                  <a:ea typeface="+mn-ea"/>
                  <a:cs typeface="+mn-cs"/>
                </a:endParaRPr>
              </a:p>
            </p:txBody>
          </p:sp>
          <p:grpSp>
            <p:nvGrpSpPr>
              <p:cNvPr id="17" name="Group 16"/>
              <p:cNvGrpSpPr/>
              <p:nvPr/>
            </p:nvGrpSpPr>
            <p:grpSpPr>
              <a:xfrm>
                <a:off x="6093279" y="2187723"/>
                <a:ext cx="529256" cy="754672"/>
                <a:chOff x="4045739" y="2177015"/>
                <a:chExt cx="529256" cy="754672"/>
              </a:xfrm>
            </p:grpSpPr>
            <p:pic>
              <p:nvPicPr>
                <p:cNvPr id="18" name="Picture 1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9" name="Picture 1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20" name="Picture 1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21" name="Group 20"/>
          <p:cNvGrpSpPr/>
          <p:nvPr/>
        </p:nvGrpSpPr>
        <p:grpSpPr>
          <a:xfrm>
            <a:off x="9623747" y="4411662"/>
            <a:ext cx="893424" cy="1672939"/>
            <a:chOff x="9058613" y="4262723"/>
            <a:chExt cx="893424" cy="1672939"/>
          </a:xfrm>
        </p:grpSpPr>
        <p:sp>
          <p:nvSpPr>
            <p:cNvPr id="22" name="TextBox 21"/>
            <p:cNvSpPr txBox="1"/>
            <p:nvPr/>
          </p:nvSpPr>
          <p:spPr>
            <a:xfrm>
              <a:off x="9062010" y="5492465"/>
              <a:ext cx="886631"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Mid-tier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10.2/16</a:t>
              </a:r>
            </a:p>
          </p:txBody>
        </p:sp>
        <p:grpSp>
          <p:nvGrpSpPr>
            <p:cNvPr id="23" name="Group 22"/>
            <p:cNvGrpSpPr/>
            <p:nvPr/>
          </p:nvGrpSpPr>
          <p:grpSpPr>
            <a:xfrm>
              <a:off x="9058613" y="4262723"/>
              <a:ext cx="893424" cy="1172757"/>
              <a:chOff x="5111286" y="2128637"/>
              <a:chExt cx="660349" cy="866811"/>
            </a:xfrm>
          </p:grpSpPr>
          <p:sp>
            <p:nvSpPr>
              <p:cNvPr id="24" name="Rounded Rectangle 23"/>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FFFFFF"/>
                  </a:solidFill>
                  <a:effectLst/>
                  <a:uLnTx/>
                  <a:uFillTx/>
                  <a:latin typeface="Calibri"/>
                  <a:ea typeface="+mn-ea"/>
                  <a:cs typeface="+mn-cs"/>
                </a:endParaRPr>
              </a:p>
            </p:txBody>
          </p:sp>
          <p:grpSp>
            <p:nvGrpSpPr>
              <p:cNvPr id="25" name="Group 24"/>
              <p:cNvGrpSpPr/>
              <p:nvPr/>
            </p:nvGrpSpPr>
            <p:grpSpPr>
              <a:xfrm>
                <a:off x="5176832" y="2184706"/>
                <a:ext cx="529256" cy="754672"/>
                <a:chOff x="4045739" y="2177015"/>
                <a:chExt cx="529256" cy="754672"/>
              </a:xfrm>
            </p:grpSpPr>
            <p:pic>
              <p:nvPicPr>
                <p:cNvPr id="26" name="Picture 2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27" name="Picture 2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28" name="Picture 27"/>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29" name="Group 28"/>
          <p:cNvGrpSpPr/>
          <p:nvPr/>
        </p:nvGrpSpPr>
        <p:grpSpPr>
          <a:xfrm>
            <a:off x="8546459" y="4411662"/>
            <a:ext cx="893424" cy="1672939"/>
            <a:chOff x="7692915" y="4262723"/>
            <a:chExt cx="893424" cy="1672939"/>
          </a:xfrm>
        </p:grpSpPr>
        <p:sp>
          <p:nvSpPr>
            <p:cNvPr id="30" name="TextBox 29"/>
            <p:cNvSpPr txBox="1"/>
            <p:nvPr/>
          </p:nvSpPr>
          <p:spPr>
            <a:xfrm>
              <a:off x="7692915" y="5492465"/>
              <a:ext cx="893424" cy="4431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Backend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Calibri"/>
                  <a:ea typeface="+mn-ea"/>
                  <a:cs typeface="+mn-cs"/>
                </a:rPr>
                <a:t>10.3/16</a:t>
              </a:r>
            </a:p>
          </p:txBody>
        </p:sp>
        <p:grpSp>
          <p:nvGrpSpPr>
            <p:cNvPr id="31" name="Group 30"/>
            <p:cNvGrpSpPr/>
            <p:nvPr/>
          </p:nvGrpSpPr>
          <p:grpSpPr>
            <a:xfrm>
              <a:off x="7692915" y="4262723"/>
              <a:ext cx="893424" cy="1172757"/>
              <a:chOff x="3981473" y="2128637"/>
              <a:chExt cx="660349" cy="866811"/>
            </a:xfrm>
          </p:grpSpPr>
          <p:sp>
            <p:nvSpPr>
              <p:cNvPr id="32" name="Rounded Rectangle 31"/>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50" normalizeH="0" baseline="0" noProof="0" dirty="0">
                  <a:ln>
                    <a:noFill/>
                  </a:ln>
                  <a:solidFill>
                    <a:srgbClr val="FFFFFF"/>
                  </a:solidFill>
                  <a:effectLst/>
                  <a:uLnTx/>
                  <a:uFillTx/>
                  <a:latin typeface="Calibri"/>
                  <a:ea typeface="+mn-ea"/>
                  <a:cs typeface="+mn-cs"/>
                </a:endParaRPr>
              </a:p>
            </p:txBody>
          </p:sp>
          <p:grpSp>
            <p:nvGrpSpPr>
              <p:cNvPr id="33" name="Group 32"/>
              <p:cNvGrpSpPr/>
              <p:nvPr/>
            </p:nvGrpSpPr>
            <p:grpSpPr>
              <a:xfrm>
                <a:off x="4047019" y="2184706"/>
                <a:ext cx="529256" cy="754672"/>
                <a:chOff x="4045739" y="2177015"/>
                <a:chExt cx="529256" cy="754672"/>
              </a:xfrm>
            </p:grpSpPr>
            <p:pic>
              <p:nvPicPr>
                <p:cNvPr id="34" name="Picture 3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35" name="Picture 3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36" name="Picture 3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37" name="Left-Right Arrow 36"/>
          <p:cNvSpPr/>
          <p:nvPr/>
        </p:nvSpPr>
        <p:spPr>
          <a:xfrm rot="5400000">
            <a:off x="9933593" y="3512404"/>
            <a:ext cx="1220581" cy="463966"/>
          </a:xfrm>
          <a:prstGeom prst="lef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38" name="Group 37"/>
          <p:cNvGrpSpPr/>
          <p:nvPr/>
        </p:nvGrpSpPr>
        <p:grpSpPr>
          <a:xfrm>
            <a:off x="9874310" y="1820862"/>
            <a:ext cx="1339149" cy="1237143"/>
            <a:chOff x="1441498" y="2335312"/>
            <a:chExt cx="1209154" cy="1117050"/>
          </a:xfrm>
        </p:grpSpPr>
        <p:sp>
          <p:nvSpPr>
            <p:cNvPr id="39" name="Oval 3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50" normalizeH="0" baseline="0" noProof="0" dirty="0">
                <a:ln>
                  <a:noFill/>
                </a:ln>
                <a:gradFill>
                  <a:gsLst>
                    <a:gs pos="36283">
                      <a:srgbClr val="505050"/>
                    </a:gs>
                    <a:gs pos="28000">
                      <a:srgbClr val="505050"/>
                    </a:gs>
                  </a:gsLst>
                  <a:lin ang="5400000" scaled="0"/>
                </a:gradFill>
                <a:effectLst/>
                <a:uLnTx/>
                <a:uFillTx/>
                <a:latin typeface="Calibri"/>
                <a:ea typeface="+mn-ea"/>
                <a:cs typeface="+mn-cs"/>
              </a:endParaRPr>
            </a:p>
          </p:txBody>
        </p:sp>
        <p:sp>
          <p:nvSpPr>
            <p:cNvPr id="40" name="Freeform 3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188F"/>
                </a:solidFill>
                <a:effectLst/>
                <a:uLnTx/>
                <a:uFillTx/>
                <a:latin typeface="Calibri"/>
                <a:ea typeface="+mn-ea"/>
                <a:cs typeface="+mn-cs"/>
              </a:endParaRPr>
            </a:p>
          </p:txBody>
        </p:sp>
        <p:sp>
          <p:nvSpPr>
            <p:cNvPr id="41" name="TextBox 40"/>
            <p:cNvSpPr txBox="1"/>
            <p:nvPr/>
          </p:nvSpPr>
          <p:spPr>
            <a:xfrm>
              <a:off x="1441498" y="2804059"/>
              <a:ext cx="1209154" cy="566915"/>
            </a:xfrm>
            <a:prstGeom prst="rect">
              <a:avLst/>
            </a:prstGeom>
            <a:noFill/>
          </p:spPr>
          <p:txBody>
            <a:bodyPr wrap="none" lIns="182880" tIns="146304" rIns="182880" bIns="146304" rtlCol="0" anchor="ctr">
              <a:spAutoFit/>
            </a:bodyPr>
            <a:lstStyle/>
            <a:p>
              <a:pPr marL="0" marR="0" lvl="0" indent="0" algn="ctr" defTabSz="932503" rtl="0" eaLnBrk="1" fontAlgn="auto" latinLnBrk="0" hangingPunct="1">
                <a:lnSpc>
                  <a:spcPct val="9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00188F"/>
                  </a:solidFill>
                  <a:effectLst/>
                  <a:uLnTx/>
                  <a:uFillTx/>
                  <a:latin typeface="Calibri"/>
                  <a:ea typeface="+mn-ea"/>
                  <a:cs typeface="+mn-cs"/>
                </a:rPr>
                <a:t>Internet</a:t>
              </a:r>
            </a:p>
          </p:txBody>
        </p:sp>
      </p:grpSp>
      <p:sp>
        <p:nvSpPr>
          <p:cNvPr id="42" name="Left-Right Arrow 41"/>
          <p:cNvSpPr/>
          <p:nvPr/>
        </p:nvSpPr>
        <p:spPr>
          <a:xfrm rot="5400000">
            <a:off x="7272967" y="3511695"/>
            <a:ext cx="1317290" cy="348861"/>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3" name="Group 42"/>
          <p:cNvGrpSpPr/>
          <p:nvPr/>
        </p:nvGrpSpPr>
        <p:grpSpPr>
          <a:xfrm>
            <a:off x="7952540" y="1912865"/>
            <a:ext cx="453751" cy="1114614"/>
            <a:chOff x="10520791" y="5710226"/>
            <a:chExt cx="813223" cy="1100576"/>
          </a:xfrm>
        </p:grpSpPr>
        <p:sp>
          <p:nvSpPr>
            <p:cNvPr id="44"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49"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0"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1"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2"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grpSp>
      <p:grpSp>
        <p:nvGrpSpPr>
          <p:cNvPr id="53" name="Group 52"/>
          <p:cNvGrpSpPr/>
          <p:nvPr/>
        </p:nvGrpSpPr>
        <p:grpSpPr>
          <a:xfrm>
            <a:off x="7585569" y="1795176"/>
            <a:ext cx="478991" cy="1176612"/>
            <a:chOff x="10520791" y="5710226"/>
            <a:chExt cx="813223" cy="1100576"/>
          </a:xfrm>
        </p:grpSpPr>
        <p:sp>
          <p:nvSpPr>
            <p:cNvPr id="54"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59"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60"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61"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sp>
          <p:nvSpPr>
            <p:cNvPr id="62"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Calibri"/>
                <a:ea typeface="+mn-ea"/>
                <a:cs typeface="+mn-cs"/>
              </a:endParaRPr>
            </a:p>
          </p:txBody>
        </p:sp>
      </p:grpSp>
      <p:sp>
        <p:nvSpPr>
          <p:cNvPr id="63" name="TextBox 62"/>
          <p:cNvSpPr txBox="1"/>
          <p:nvPr/>
        </p:nvSpPr>
        <p:spPr>
          <a:xfrm>
            <a:off x="7182302" y="1058862"/>
            <a:ext cx="1745157"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lumMod val="50000"/>
                  </a:srgbClr>
                </a:solidFill>
                <a:effectLst/>
                <a:uLnTx/>
                <a:uFillTx/>
                <a:latin typeface="Calibri"/>
                <a:ea typeface="+mn-ea"/>
                <a:cs typeface="+mn-cs"/>
              </a:rPr>
              <a:t>On 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Calibri"/>
                <a:ea typeface="+mn-ea"/>
                <a:cs typeface="+mn-cs"/>
              </a:rPr>
              <a:t>10.0/16</a:t>
            </a:r>
          </a:p>
        </p:txBody>
      </p:sp>
      <p:sp>
        <p:nvSpPr>
          <p:cNvPr id="64" name="TextBox 63"/>
          <p:cNvSpPr txBox="1"/>
          <p:nvPr/>
        </p:nvSpPr>
        <p:spPr>
          <a:xfrm>
            <a:off x="7825064" y="3317836"/>
            <a:ext cx="186773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Calibri"/>
                <a:ea typeface="+mn-ea"/>
                <a:cs typeface="+mn-cs"/>
              </a:rPr>
              <a:t>S2S VPNs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lumMod val="50000"/>
                  </a:srgbClr>
                </a:solidFill>
                <a:effectLst/>
                <a:uLnTx/>
                <a:uFillTx/>
                <a:latin typeface="Calibri"/>
                <a:ea typeface="+mn-ea"/>
                <a:cs typeface="+mn-cs"/>
              </a:rPr>
              <a:t>ExpressRoute</a:t>
            </a:r>
            <a:endParaRPr kumimoji="0" lang="en-US" sz="2000" b="0" i="0" u="none" strike="noStrike" kern="1200" cap="none" spc="0" normalizeH="0" baseline="0" noProof="0" dirty="0">
              <a:ln>
                <a:noFill/>
              </a:ln>
              <a:solidFill>
                <a:srgbClr val="505050">
                  <a:lumMod val="50000"/>
                </a:srgbClr>
              </a:solidFill>
              <a:effectLst/>
              <a:uLnTx/>
              <a:uFillTx/>
              <a:latin typeface="Calibri"/>
              <a:ea typeface="+mn-ea"/>
              <a:cs typeface="+mn-cs"/>
            </a:endParaRPr>
          </a:p>
        </p:txBody>
      </p:sp>
      <p:grpSp>
        <p:nvGrpSpPr>
          <p:cNvPr id="65" name="Group 64"/>
          <p:cNvGrpSpPr/>
          <p:nvPr/>
        </p:nvGrpSpPr>
        <p:grpSpPr>
          <a:xfrm>
            <a:off x="7646764" y="5275922"/>
            <a:ext cx="701684" cy="776996"/>
            <a:chOff x="1702904" y="3451570"/>
            <a:chExt cx="895250" cy="960646"/>
          </a:xfrm>
        </p:grpSpPr>
        <p:grpSp>
          <p:nvGrpSpPr>
            <p:cNvPr id="66" name="Group 65"/>
            <p:cNvGrpSpPr/>
            <p:nvPr/>
          </p:nvGrpSpPr>
          <p:grpSpPr>
            <a:xfrm>
              <a:off x="1972774" y="3451570"/>
              <a:ext cx="479392" cy="712232"/>
              <a:chOff x="1972774" y="3451570"/>
              <a:chExt cx="479392" cy="712232"/>
            </a:xfrm>
          </p:grpSpPr>
          <p:pic>
            <p:nvPicPr>
              <p:cNvPr id="6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69" name="Group 68"/>
              <p:cNvGrpSpPr/>
              <p:nvPr/>
            </p:nvGrpSpPr>
            <p:grpSpPr>
              <a:xfrm>
                <a:off x="2245986" y="3924261"/>
                <a:ext cx="206180" cy="206424"/>
                <a:chOff x="2245986" y="3924261"/>
                <a:chExt cx="206180" cy="206424"/>
              </a:xfrm>
            </p:grpSpPr>
            <p:grpSp>
              <p:nvGrpSpPr>
                <p:cNvPr id="70" name="Group 69"/>
                <p:cNvGrpSpPr/>
                <p:nvPr/>
              </p:nvGrpSpPr>
              <p:grpSpPr>
                <a:xfrm>
                  <a:off x="2245986" y="3924261"/>
                  <a:ext cx="206180" cy="206424"/>
                  <a:chOff x="1779323" y="4627897"/>
                  <a:chExt cx="472764" cy="473323"/>
                </a:xfrm>
              </p:grpSpPr>
              <p:sp>
                <p:nvSpPr>
                  <p:cNvPr id="72" name="Isosceles Triangle 71"/>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Rectangle 72"/>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1" name="Isosceles Triangle 70"/>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42" tIns="34971" rIns="69942" bIns="34971" numCol="1" rtlCol="0" anchor="ctr" anchorCtr="0" compatLnSpc="1">
                  <a:prstTxWarp prst="textNoShape">
                    <a:avLst/>
                  </a:prstTxWarp>
                </a:bodyPr>
                <a:lstStyle/>
                <a:p>
                  <a:pPr marL="0" marR="0" lvl="0" indent="0" algn="ctr" defTabSz="699218" rtl="0" eaLnBrk="1" fontAlgn="base" latinLnBrk="0" hangingPunct="1">
                    <a:lnSpc>
                      <a:spcPct val="100000"/>
                    </a:lnSpc>
                    <a:spcBef>
                      <a:spcPct val="0"/>
                    </a:spcBef>
                    <a:spcAft>
                      <a:spcPct val="0"/>
                    </a:spcAft>
                    <a:buClrTx/>
                    <a:buSzTx/>
                    <a:buFontTx/>
                    <a:buNone/>
                    <a:tabLst/>
                    <a:defRPr/>
                  </a:pPr>
                  <a:endParaRPr kumimoji="0" lang="en-US" sz="16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67" name="Rectangle 66"/>
            <p:cNvSpPr/>
            <p:nvPr/>
          </p:nvSpPr>
          <p:spPr>
            <a:xfrm>
              <a:off x="1702904" y="4125283"/>
              <a:ext cx="895250" cy="286933"/>
            </a:xfrm>
            <a:prstGeom prst="rect">
              <a:avLst/>
            </a:prstGeom>
          </p:spPr>
          <p:txBody>
            <a:bodyPr wrap="none">
              <a:spAutoFit/>
            </a:bodyPr>
            <a:lstStyle/>
            <a:p>
              <a:pPr marL="0" marR="0" lvl="0" indent="0" algn="ctr" defTabSz="699218" rtl="0"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AD / DNS</a:t>
              </a:r>
            </a:p>
          </p:txBody>
        </p:sp>
      </p:grpSp>
      <p:sp>
        <p:nvSpPr>
          <p:cNvPr id="76" name="TextBox 75"/>
          <p:cNvSpPr txBox="1"/>
          <p:nvPr/>
        </p:nvSpPr>
        <p:spPr>
          <a:xfrm>
            <a:off x="10514699" y="3309456"/>
            <a:ext cx="186773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Calibri"/>
                <a:ea typeface="+mn-ea"/>
                <a:cs typeface="+mn-cs"/>
              </a:rPr>
              <a:t>Direct Internet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lumMod val="50000"/>
                  </a:srgbClr>
                </a:solidFill>
                <a:effectLst/>
                <a:uLnTx/>
                <a:uFillTx/>
                <a:latin typeface="Calibri"/>
                <a:ea typeface="+mn-ea"/>
                <a:cs typeface="+mn-cs"/>
              </a:rPr>
              <a:t>Connectivity</a:t>
            </a:r>
          </a:p>
        </p:txBody>
      </p:sp>
      <p:pic>
        <p:nvPicPr>
          <p:cNvPr id="75" name="Picture 74"/>
          <p:cNvPicPr>
            <a:picLocks noChangeAspect="1"/>
          </p:cNvPicPr>
          <p:nvPr/>
        </p:nvPicPr>
        <p:blipFill>
          <a:blip r:embed="rId5"/>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321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12850"/>
            <a:ext cx="6358474" cy="5625695"/>
          </a:xfrm>
        </p:spPr>
        <p:txBody>
          <a:bodyPr>
            <a:normAutofit/>
          </a:bodyPr>
          <a:lstStyle/>
          <a:p>
            <a:pPr marL="0" indent="0">
              <a:buNone/>
            </a:pPr>
            <a:r>
              <a:rPr lang="en-US" sz="3700" dirty="0">
                <a:gradFill>
                  <a:gsLst>
                    <a:gs pos="1250">
                      <a:srgbClr val="D83B01"/>
                    </a:gs>
                    <a:gs pos="99000">
                      <a:srgbClr val="D83B01"/>
                    </a:gs>
                  </a:gsLst>
                  <a:lin ang="5400000" scaled="0"/>
                </a:gradFill>
              </a:rPr>
              <a:t>Enables load balancing among VMs with private IP addresses </a:t>
            </a:r>
          </a:p>
          <a:p>
            <a:pPr marL="0" lvl="1" indent="0">
              <a:buNone/>
            </a:pPr>
            <a:r>
              <a:rPr lang="en-US" sz="2000" dirty="0"/>
              <a:t>Accessible only by customer’s virtual network and on-premises networks</a:t>
            </a:r>
          </a:p>
          <a:p>
            <a:pPr marL="0" indent="0">
              <a:buNone/>
            </a:pPr>
            <a:r>
              <a:rPr lang="en-US" sz="3700" dirty="0">
                <a:gradFill>
                  <a:gsLst>
                    <a:gs pos="1250">
                      <a:srgbClr val="D83B01"/>
                    </a:gs>
                    <a:gs pos="99000">
                      <a:srgbClr val="D83B01"/>
                    </a:gs>
                  </a:gsLst>
                  <a:lin ang="5400000" scaled="0"/>
                </a:gradFill>
              </a:rPr>
              <a:t>Multi-tier applications with internal facing tiers require load balancing</a:t>
            </a:r>
          </a:p>
          <a:p>
            <a:pPr marL="0" lvl="1" indent="0">
              <a:buNone/>
            </a:pPr>
            <a:r>
              <a:rPr lang="en-US" sz="2000" dirty="0"/>
              <a:t>HA LOB apps</a:t>
            </a:r>
          </a:p>
          <a:p>
            <a:pPr marL="0" lvl="1" indent="0">
              <a:buNone/>
            </a:pPr>
            <a:r>
              <a:rPr lang="en-US" sz="2000" dirty="0"/>
              <a:t>SQL Always On </a:t>
            </a:r>
          </a:p>
          <a:p>
            <a:pPr marL="0" lvl="1" indent="0">
              <a:buNone/>
            </a:pPr>
            <a:r>
              <a:rPr lang="en-US" sz="2000" dirty="0"/>
              <a:t>RDP to internal endpoints </a:t>
            </a:r>
            <a:br>
              <a:rPr lang="en-US" sz="2000" dirty="0"/>
            </a:br>
            <a:r>
              <a:rPr lang="en-US" sz="2000" dirty="0"/>
              <a:t>for added default security</a:t>
            </a:r>
          </a:p>
        </p:txBody>
      </p:sp>
      <p:sp>
        <p:nvSpPr>
          <p:cNvPr id="4" name="Title 3"/>
          <p:cNvSpPr>
            <a:spLocks noGrp="1"/>
          </p:cNvSpPr>
          <p:nvPr>
            <p:ph type="title"/>
          </p:nvPr>
        </p:nvSpPr>
        <p:spPr/>
        <p:txBody>
          <a:bodyPr/>
          <a:lstStyle/>
          <a:p>
            <a:r>
              <a:rPr lang="en-US" dirty="0"/>
              <a:t>Internal Load Balancing</a:t>
            </a:r>
          </a:p>
        </p:txBody>
      </p:sp>
      <p:sp>
        <p:nvSpPr>
          <p:cNvPr id="151" name="Rounded Rectangle 150"/>
          <p:cNvSpPr/>
          <p:nvPr/>
        </p:nvSpPr>
        <p:spPr bwMode="auto">
          <a:xfrm>
            <a:off x="6595958" y="3216591"/>
            <a:ext cx="4863698" cy="3101690"/>
          </a:xfrm>
          <a:prstGeom prst="roundRect">
            <a:avLst>
              <a:gd name="adj" fmla="val 15108"/>
            </a:avLst>
          </a:prstGeom>
          <a:pattFill prst="ltUpDiag">
            <a:fgClr>
              <a:schemeClr val="bg2">
                <a:lumMod val="75000"/>
                <a:lumOff val="25000"/>
              </a:schemeClr>
            </a:fgClr>
            <a:bgClr>
              <a:schemeClr val="bg2"/>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2" name="Group 151"/>
          <p:cNvGrpSpPr/>
          <p:nvPr/>
        </p:nvGrpSpPr>
        <p:grpSpPr>
          <a:xfrm>
            <a:off x="7247802" y="5475164"/>
            <a:ext cx="168799" cy="327171"/>
            <a:chOff x="8003343" y="6072433"/>
            <a:chExt cx="145517" cy="282045"/>
          </a:xfrm>
        </p:grpSpPr>
        <p:sp>
          <p:nvSpPr>
            <p:cNvPr id="15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60" name="Straight Connector 159"/>
          <p:cNvCxnSpPr/>
          <p:nvPr/>
        </p:nvCxnSpPr>
        <p:spPr>
          <a:xfrm flipV="1">
            <a:off x="7811830" y="4445789"/>
            <a:ext cx="452" cy="568661"/>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63" idx="3"/>
            <a:endCxn id="209" idx="0"/>
          </p:cNvCxnSpPr>
          <p:nvPr/>
        </p:nvCxnSpPr>
        <p:spPr>
          <a:xfrm flipH="1">
            <a:off x="7148615" y="4389382"/>
            <a:ext cx="334376" cy="473805"/>
          </a:xfrm>
          <a:prstGeom prst="line">
            <a:avLst/>
          </a:prstGeom>
          <a:ln w="381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338622" y="3774304"/>
            <a:ext cx="935763" cy="720609"/>
            <a:chOff x="7855959" y="4162671"/>
            <a:chExt cx="831580" cy="793483"/>
          </a:xfrm>
        </p:grpSpPr>
        <p:sp>
          <p:nvSpPr>
            <p:cNvPr id="163" name="Oval 162"/>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p:cNvSpPr/>
            <p:nvPr/>
          </p:nvSpPr>
          <p:spPr>
            <a:xfrm>
              <a:off x="7855959" y="4213879"/>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egoe UI"/>
                  <a:ea typeface="+mn-ea"/>
                  <a:cs typeface="+mn-cs"/>
                </a:rPr>
                <a:t>External load balancer</a:t>
              </a:r>
            </a:p>
          </p:txBody>
        </p:sp>
      </p:grpSp>
      <p:cxnSp>
        <p:nvCxnSpPr>
          <p:cNvPr id="165" name="Straight Connector 164"/>
          <p:cNvCxnSpPr>
            <a:stCxn id="172" idx="2"/>
            <a:endCxn id="199" idx="3"/>
          </p:cNvCxnSpPr>
          <p:nvPr/>
        </p:nvCxnSpPr>
        <p:spPr>
          <a:xfrm flipH="1">
            <a:off x="8241004" y="5521352"/>
            <a:ext cx="391536" cy="1391"/>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7254394" y="6334001"/>
            <a:ext cx="1345862" cy="2702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a:ea typeface="+mn-ea"/>
                <a:cs typeface="+mn-cs"/>
              </a:rPr>
              <a:t>Web frontend tier</a:t>
            </a:r>
          </a:p>
        </p:txBody>
      </p:sp>
      <p:sp>
        <p:nvSpPr>
          <p:cNvPr id="167" name="TextBox 166"/>
          <p:cNvSpPr txBox="1"/>
          <p:nvPr/>
        </p:nvSpPr>
        <p:spPr>
          <a:xfrm>
            <a:off x="10927105" y="6317979"/>
            <a:ext cx="786721" cy="270285"/>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solidFill>
                  <a:prstClr val="white"/>
                </a:solidFill>
                <a:effectLst/>
                <a:uLnTx/>
                <a:uFillTx/>
                <a:latin typeface="Segoe UI"/>
                <a:ea typeface="+mn-ea"/>
                <a:cs typeface="+mn-cs"/>
              </a:rPr>
              <a:t>Logic tier</a:t>
            </a:r>
          </a:p>
        </p:txBody>
      </p:sp>
      <p:sp>
        <p:nvSpPr>
          <p:cNvPr id="168" name="Rectangle 167"/>
          <p:cNvSpPr/>
          <p:nvPr/>
        </p:nvSpPr>
        <p:spPr>
          <a:xfrm>
            <a:off x="8404597" y="3270281"/>
            <a:ext cx="2183034"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Virtual Network</a:t>
            </a:r>
          </a:p>
        </p:txBody>
      </p:sp>
      <p:sp>
        <p:nvSpPr>
          <p:cNvPr id="170" name="Oval 169"/>
          <p:cNvSpPr/>
          <p:nvPr/>
        </p:nvSpPr>
        <p:spPr bwMode="auto">
          <a:xfrm>
            <a:off x="9873436" y="5478796"/>
            <a:ext cx="1586220" cy="182597"/>
          </a:xfrm>
          <a:prstGeom prst="ellipse">
            <a:avLst/>
          </a:prstGeom>
          <a:noFill/>
          <a:ln w="2857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p:cNvGrpSpPr/>
          <p:nvPr/>
        </p:nvGrpSpPr>
        <p:grpSpPr>
          <a:xfrm>
            <a:off x="8609019" y="5060470"/>
            <a:ext cx="966020" cy="921764"/>
            <a:chOff x="7830149" y="4162671"/>
            <a:chExt cx="831580" cy="793483"/>
          </a:xfrm>
        </p:grpSpPr>
        <p:sp>
          <p:nvSpPr>
            <p:cNvPr id="172" name="Oval 171"/>
            <p:cNvSpPr/>
            <p:nvPr/>
          </p:nvSpPr>
          <p:spPr bwMode="auto">
            <a:xfrm>
              <a:off x="7850397" y="4162671"/>
              <a:ext cx="793483" cy="793483"/>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solidFill>
                  <a:srgbClr val="0072C6"/>
                </a:solidFill>
                <a:effectLst/>
                <a:uLnTx/>
                <a:uFillTx/>
                <a:latin typeface="Segoe UI"/>
                <a:ea typeface="Segoe UI" pitchFamily="34" charset="0"/>
                <a:cs typeface="Segoe UI" pitchFamily="34" charset="0"/>
              </a:endParaRPr>
            </a:p>
          </p:txBody>
        </p:sp>
        <p:sp>
          <p:nvSpPr>
            <p:cNvPr id="173" name="Rectangle 172"/>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s-ES" sz="1200" b="1" i="0" u="none" strike="noStrike" kern="1200" cap="none" spc="0" normalizeH="0" baseline="0" noProof="0" dirty="0" err="1">
                  <a:ln>
                    <a:noFill/>
                  </a:ln>
                  <a:solidFill>
                    <a:srgbClr val="0072C6"/>
                  </a:solidFill>
                  <a:effectLst/>
                  <a:uLnTx/>
                  <a:uFillTx/>
                  <a:latin typeface="Segoe UI"/>
                  <a:ea typeface="+mn-ea"/>
                  <a:cs typeface="+mn-cs"/>
                </a:rPr>
                <a:t>Internal</a:t>
              </a:r>
              <a:r>
                <a:rPr kumimoji="0" lang="es-ES" sz="1200" b="1" i="0" u="none" strike="noStrike" kern="1200" cap="none" spc="0" normalizeH="0" baseline="0" noProof="0" dirty="0">
                  <a:ln>
                    <a:noFill/>
                  </a:ln>
                  <a:solidFill>
                    <a:srgbClr val="0072C6"/>
                  </a:solidFill>
                  <a:effectLst/>
                  <a:uLnTx/>
                  <a:uFillTx/>
                  <a:latin typeface="Segoe UI"/>
                  <a:ea typeface="+mn-ea"/>
                  <a:cs typeface="+mn-cs"/>
                </a:rPr>
                <a:t> </a:t>
              </a:r>
            </a:p>
            <a:p>
              <a:pPr marL="0" marR="0" lvl="0" indent="0" algn="ctr" defTabSz="932742" rtl="0" eaLnBrk="1" fontAlgn="auto" latinLnBrk="0" hangingPunct="1">
                <a:lnSpc>
                  <a:spcPct val="9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0072C6"/>
                  </a:solidFill>
                  <a:effectLst/>
                  <a:uLnTx/>
                  <a:uFillTx/>
                  <a:latin typeface="Segoe UI"/>
                  <a:ea typeface="+mn-ea"/>
                  <a:cs typeface="+mn-cs"/>
                </a:rPr>
                <a:t> load </a:t>
              </a:r>
              <a:r>
                <a:rPr kumimoji="0" lang="es-ES" sz="1200" b="1" i="0" u="none" strike="noStrike" kern="1200" cap="none" spc="0" normalizeH="0" baseline="0" noProof="0" dirty="0" err="1">
                  <a:ln>
                    <a:noFill/>
                  </a:ln>
                  <a:solidFill>
                    <a:srgbClr val="0072C6"/>
                  </a:solidFill>
                  <a:effectLst/>
                  <a:uLnTx/>
                  <a:uFillTx/>
                  <a:latin typeface="Segoe UI"/>
                  <a:ea typeface="+mn-ea"/>
                  <a:cs typeface="+mn-cs"/>
                </a:rPr>
                <a:t>balancer</a:t>
              </a:r>
              <a:endParaRPr kumimoji="0" lang="en-US" sz="1200" b="1" i="0" u="none" strike="noStrike" kern="1200" cap="none" spc="0" normalizeH="0" baseline="0" noProof="0" dirty="0">
                <a:ln>
                  <a:noFill/>
                </a:ln>
                <a:solidFill>
                  <a:srgbClr val="0072C6"/>
                </a:solidFill>
                <a:effectLst/>
                <a:uLnTx/>
                <a:uFillTx/>
                <a:latin typeface="Segoe UI"/>
                <a:ea typeface="+mn-ea"/>
                <a:cs typeface="+mn-cs"/>
              </a:endParaRPr>
            </a:p>
          </p:txBody>
        </p:sp>
      </p:grpSp>
      <p:grpSp>
        <p:nvGrpSpPr>
          <p:cNvPr id="174" name="Group 173"/>
          <p:cNvGrpSpPr/>
          <p:nvPr/>
        </p:nvGrpSpPr>
        <p:grpSpPr>
          <a:xfrm>
            <a:off x="10558651" y="4664667"/>
            <a:ext cx="667067" cy="902776"/>
            <a:chOff x="10520791" y="5710226"/>
            <a:chExt cx="813223" cy="1100576"/>
          </a:xfrm>
        </p:grpSpPr>
        <p:sp>
          <p:nvSpPr>
            <p:cNvPr id="17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oup 183"/>
          <p:cNvGrpSpPr/>
          <p:nvPr/>
        </p:nvGrpSpPr>
        <p:grpSpPr>
          <a:xfrm>
            <a:off x="10067714" y="4627456"/>
            <a:ext cx="704173" cy="952991"/>
            <a:chOff x="10520791" y="5710226"/>
            <a:chExt cx="813223" cy="1100576"/>
          </a:xfrm>
        </p:grpSpPr>
        <p:sp>
          <p:nvSpPr>
            <p:cNvPr id="18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4" name="TextBox 193"/>
          <p:cNvSpPr txBox="1"/>
          <p:nvPr/>
        </p:nvSpPr>
        <p:spPr>
          <a:xfrm>
            <a:off x="9969064" y="5333906"/>
            <a:ext cx="922661" cy="26500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Back end</a:t>
            </a:r>
          </a:p>
        </p:txBody>
      </p:sp>
      <p:sp>
        <p:nvSpPr>
          <p:cNvPr id="195" name="Oval 194"/>
          <p:cNvSpPr/>
          <p:nvPr/>
        </p:nvSpPr>
        <p:spPr bwMode="auto">
          <a:xfrm>
            <a:off x="6595958" y="5909276"/>
            <a:ext cx="1784013" cy="17983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6" name="Group 195"/>
          <p:cNvGrpSpPr/>
          <p:nvPr/>
        </p:nvGrpSpPr>
        <p:grpSpPr>
          <a:xfrm>
            <a:off x="7504091" y="5012677"/>
            <a:ext cx="879204" cy="1024854"/>
            <a:chOff x="6060998" y="5195244"/>
            <a:chExt cx="1141909" cy="1331079"/>
          </a:xfrm>
        </p:grpSpPr>
        <p:sp>
          <p:nvSpPr>
            <p:cNvPr id="19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98" name="Group 197"/>
            <p:cNvGrpSpPr/>
            <p:nvPr/>
          </p:nvGrpSpPr>
          <p:grpSpPr>
            <a:xfrm>
              <a:off x="6060998" y="5195244"/>
              <a:ext cx="957102" cy="1324945"/>
              <a:chOff x="13103226" y="2775830"/>
              <a:chExt cx="1039812" cy="1407232"/>
            </a:xfrm>
          </p:grpSpPr>
          <p:sp>
            <p:nvSpPr>
              <p:cNvPr id="199" name="Rectangle 5"/>
              <p:cNvSpPr>
                <a:spLocks noChangeArrowheads="1"/>
              </p:cNvSpPr>
              <p:nvPr/>
            </p:nvSpPr>
            <p:spPr bwMode="auto">
              <a:xfrm>
                <a:off x="13103226" y="2775830"/>
                <a:ext cx="1039812" cy="1407232"/>
              </a:xfrm>
              <a:prstGeom prst="rect">
                <a:avLst/>
              </a:prstGeom>
              <a:solidFill>
                <a:schemeClr val="accent4">
                  <a:lumMod val="40000"/>
                  <a:lumOff val="60000"/>
                </a:schemeClr>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0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8" name="Group 207"/>
          <p:cNvGrpSpPr/>
          <p:nvPr/>
        </p:nvGrpSpPr>
        <p:grpSpPr>
          <a:xfrm>
            <a:off x="6717719" y="4863187"/>
            <a:ext cx="861792" cy="1166302"/>
            <a:chOff x="10520791" y="5710226"/>
            <a:chExt cx="813223" cy="1100576"/>
          </a:xfrm>
        </p:grpSpPr>
        <p:sp>
          <p:nvSpPr>
            <p:cNvPr id="209" name="Rectangle 5"/>
            <p:cNvSpPr>
              <a:spLocks noChangeArrowheads="1"/>
            </p:cNvSpPr>
            <p:nvPr/>
          </p:nvSpPr>
          <p:spPr bwMode="auto">
            <a:xfrm>
              <a:off x="10520791" y="5710226"/>
              <a:ext cx="813223" cy="1100576"/>
            </a:xfrm>
            <a:prstGeom prst="rect">
              <a:avLst/>
            </a:prstGeom>
            <a:solidFill>
              <a:schemeClr val="accent4">
                <a:lumMod val="60000"/>
                <a:lumOff val="40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1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p:cNvSpPr txBox="1"/>
          <p:nvPr/>
        </p:nvSpPr>
        <p:spPr>
          <a:xfrm>
            <a:off x="6642585" y="5735104"/>
            <a:ext cx="994312" cy="26500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22"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Front end</a:t>
            </a:r>
          </a:p>
        </p:txBody>
      </p:sp>
      <p:sp>
        <p:nvSpPr>
          <p:cNvPr id="219" name="Isosceles Triangle 218"/>
          <p:cNvSpPr/>
          <p:nvPr/>
        </p:nvSpPr>
        <p:spPr>
          <a:xfrm rot="10800000">
            <a:off x="9064756" y="4908976"/>
            <a:ext cx="207539" cy="17891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cxnSp>
        <p:nvCxnSpPr>
          <p:cNvPr id="220" name="Straight Connector 219"/>
          <p:cNvCxnSpPr/>
          <p:nvPr/>
        </p:nvCxnSpPr>
        <p:spPr>
          <a:xfrm>
            <a:off x="7737931" y="2275757"/>
            <a:ext cx="0" cy="1498547"/>
          </a:xfrm>
          <a:prstGeom prst="line">
            <a:avLst/>
          </a:prstGeom>
          <a:ln w="381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Freeform 95"/>
          <p:cNvSpPr>
            <a:spLocks/>
          </p:cNvSpPr>
          <p:nvPr/>
        </p:nvSpPr>
        <p:spPr bwMode="auto">
          <a:xfrm flipH="1">
            <a:off x="9712036" y="1941963"/>
            <a:ext cx="1838946" cy="102351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75000"/>
              <a:lumOff val="25000"/>
            </a:schemeClr>
          </a:solidFill>
          <a:ln w="28575">
            <a:noFill/>
            <a:round/>
            <a:headEnd/>
            <a:tailEnd/>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cxnSp>
        <p:nvCxnSpPr>
          <p:cNvPr id="225" name="Straight Connector 224"/>
          <p:cNvCxnSpPr/>
          <p:nvPr/>
        </p:nvCxnSpPr>
        <p:spPr>
          <a:xfrm flipH="1">
            <a:off x="9554514" y="5511830"/>
            <a:ext cx="508272" cy="1391"/>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8632541" y="4456415"/>
            <a:ext cx="1097871" cy="307777"/>
          </a:xfrm>
          <a:prstGeom prst="rect">
            <a:avLst/>
          </a:prstGeom>
          <a:solidFill>
            <a:schemeClr val="accent4"/>
          </a:solid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Internal VIP</a:t>
            </a:r>
          </a:p>
        </p:txBody>
      </p:sp>
      <p:sp>
        <p:nvSpPr>
          <p:cNvPr id="228" name="TextBox 227"/>
          <p:cNvSpPr txBox="1"/>
          <p:nvPr/>
        </p:nvSpPr>
        <p:spPr>
          <a:xfrm>
            <a:off x="7248488" y="3307355"/>
            <a:ext cx="944869" cy="276999"/>
          </a:xfrm>
          <a:prstGeom prst="rect">
            <a:avLst/>
          </a:prstGeom>
          <a:solidFill>
            <a:schemeClr val="accent6"/>
          </a:solid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mn-ea"/>
                <a:cs typeface="+mn-cs"/>
              </a:rPr>
              <a:t>Public VIP</a:t>
            </a:r>
          </a:p>
        </p:txBody>
      </p:sp>
      <p:grpSp>
        <p:nvGrpSpPr>
          <p:cNvPr id="229" name="Group 228"/>
          <p:cNvGrpSpPr/>
          <p:nvPr/>
        </p:nvGrpSpPr>
        <p:grpSpPr>
          <a:xfrm>
            <a:off x="7051347" y="1078117"/>
            <a:ext cx="1339149" cy="1237143"/>
            <a:chOff x="1441498" y="2335312"/>
            <a:chExt cx="1209154" cy="1117050"/>
          </a:xfrm>
        </p:grpSpPr>
        <p:sp>
          <p:nvSpPr>
            <p:cNvPr id="230" name="Oval 229"/>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50" normalizeH="0" baseline="0" noProof="0" dirty="0">
                <a:ln>
                  <a:noFill/>
                </a:ln>
                <a:gradFill>
                  <a:gsLst>
                    <a:gs pos="36283">
                      <a:srgbClr val="505050"/>
                    </a:gs>
                    <a:gs pos="28000">
                      <a:srgbClr val="505050"/>
                    </a:gs>
                  </a:gsLst>
                  <a:lin ang="5400000" scaled="0"/>
                </a:gradFill>
                <a:effectLst/>
                <a:uLnTx/>
                <a:uFillTx/>
                <a:latin typeface="Calibri"/>
                <a:ea typeface="+mn-ea"/>
                <a:cs typeface="+mn-cs"/>
              </a:endParaRPr>
            </a:p>
          </p:txBody>
        </p:sp>
        <p:sp>
          <p:nvSpPr>
            <p:cNvPr id="231" name="Freeform 230"/>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188F"/>
                </a:solidFill>
                <a:effectLst/>
                <a:uLnTx/>
                <a:uFillTx/>
                <a:latin typeface="Calibri"/>
                <a:ea typeface="+mn-ea"/>
                <a:cs typeface="+mn-cs"/>
              </a:endParaRPr>
            </a:p>
          </p:txBody>
        </p:sp>
        <p:sp>
          <p:nvSpPr>
            <p:cNvPr id="232" name="TextBox 231"/>
            <p:cNvSpPr txBox="1"/>
            <p:nvPr/>
          </p:nvSpPr>
          <p:spPr>
            <a:xfrm>
              <a:off x="1441498" y="2804059"/>
              <a:ext cx="1209154" cy="566915"/>
            </a:xfrm>
            <a:prstGeom prst="rect">
              <a:avLst/>
            </a:prstGeom>
            <a:noFill/>
          </p:spPr>
          <p:txBody>
            <a:bodyPr wrap="none" lIns="182880" tIns="146304" rIns="182880" bIns="146304" rtlCol="0" anchor="ctr">
              <a:spAutoFit/>
            </a:bodyPr>
            <a:lstStyle/>
            <a:p>
              <a:pPr marL="0" marR="0" lvl="0" indent="0" algn="ctr" defTabSz="932503" rtl="0" eaLnBrk="1" fontAlgn="auto" latinLnBrk="0" hangingPunct="1">
                <a:lnSpc>
                  <a:spcPct val="90000"/>
                </a:lnSpc>
                <a:spcBef>
                  <a:spcPts val="0"/>
                </a:spcBef>
                <a:spcAft>
                  <a:spcPts val="0"/>
                </a:spcAft>
                <a:buClrTx/>
                <a:buSzTx/>
                <a:buFontTx/>
                <a:buNone/>
                <a:tabLst/>
                <a:defRPr/>
              </a:pPr>
              <a:r>
                <a:rPr kumimoji="0" lang="en-US" sz="2400" b="0" i="0" u="none" strike="noStrike" kern="0" cap="none" spc="-50" normalizeH="0" baseline="0" noProof="0" dirty="0">
                  <a:ln>
                    <a:noFill/>
                  </a:ln>
                  <a:solidFill>
                    <a:srgbClr val="00188F"/>
                  </a:solidFill>
                  <a:effectLst/>
                  <a:uLnTx/>
                  <a:uFillTx/>
                  <a:latin typeface="Calibri"/>
                  <a:ea typeface="+mn-ea"/>
                  <a:cs typeface="+mn-cs"/>
                </a:rPr>
                <a:t>Internet</a:t>
              </a:r>
            </a:p>
          </p:txBody>
        </p:sp>
      </p:grpSp>
      <p:pic>
        <p:nvPicPr>
          <p:cNvPr id="77" name="Picture 76"/>
          <p:cNvPicPr>
            <a:picLocks noChangeAspect="1"/>
          </p:cNvPicPr>
          <p:nvPr/>
        </p:nvPicPr>
        <p:blipFill>
          <a:blip r:embed="rId3"/>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54593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68" y="1823233"/>
            <a:ext cx="8096817" cy="3256720"/>
          </a:xfrm>
          <a:prstGeom prst="rect">
            <a:avLst/>
          </a:prstGeom>
        </p:spPr>
      </p:pic>
      <p:sp>
        <p:nvSpPr>
          <p:cNvPr id="5" name="Text Placeholder 4"/>
          <p:cNvSpPr>
            <a:spLocks noGrp="1"/>
          </p:cNvSpPr>
          <p:nvPr>
            <p:ph type="body" sz="quarter" idx="10"/>
          </p:nvPr>
        </p:nvSpPr>
        <p:spPr>
          <a:xfrm>
            <a:off x="274639" y="1212850"/>
            <a:ext cx="5486403" cy="5625695"/>
          </a:xfrm>
        </p:spPr>
        <p:txBody>
          <a:bodyPr>
            <a:normAutofit fontScale="92500"/>
          </a:bodyPr>
          <a:lstStyle/>
          <a:p>
            <a:pPr marL="0" indent="0">
              <a:buNone/>
            </a:pPr>
            <a:r>
              <a:rPr lang="en-US" dirty="0">
                <a:gradFill>
                  <a:gsLst>
                    <a:gs pos="1250">
                      <a:srgbClr val="D83B01"/>
                    </a:gs>
                    <a:gs pos="99000">
                      <a:srgbClr val="D83B01"/>
                    </a:gs>
                  </a:gsLst>
                  <a:lin ang="5400000" scaled="0"/>
                </a:gradFill>
              </a:rPr>
              <a:t>Multiple NICs enable virtual appliances in Azure</a:t>
            </a:r>
          </a:p>
          <a:p>
            <a:pPr marL="0" lvl="1" indent="0">
              <a:buNone/>
            </a:pPr>
            <a:r>
              <a:rPr lang="en-US" sz="2000" dirty="0"/>
              <a:t>IaaS (Azure VMs); VNet only</a:t>
            </a:r>
          </a:p>
          <a:p>
            <a:pPr lvl="2"/>
            <a:endParaRPr lang="en-US" sz="2800" dirty="0"/>
          </a:p>
          <a:p>
            <a:pPr marL="0" indent="0">
              <a:lnSpc>
                <a:spcPct val="100000"/>
              </a:lnSpc>
              <a:buNone/>
            </a:pPr>
            <a:r>
              <a:rPr lang="en-US" dirty="0">
                <a:gradFill>
                  <a:gsLst>
                    <a:gs pos="1250">
                      <a:srgbClr val="D83B01"/>
                    </a:gs>
                    <a:gs pos="99000">
                      <a:srgbClr val="D83B01"/>
                    </a:gs>
                  </a:gsLst>
                  <a:lin ang="5400000" scaled="0"/>
                </a:gradFill>
              </a:rPr>
              <a:t>MAC/IP addresses persist through VM life cycle</a:t>
            </a:r>
          </a:p>
          <a:p>
            <a:pPr marL="0" lvl="1" indent="0">
              <a:buNone/>
            </a:pPr>
            <a:r>
              <a:rPr lang="en-US" sz="2000" dirty="0"/>
              <a:t>No user action required</a:t>
            </a:r>
          </a:p>
          <a:p>
            <a:pPr lvl="2"/>
            <a:endParaRPr lang="en-US" sz="2800" dirty="0"/>
          </a:p>
          <a:p>
            <a:pPr marL="0" indent="0">
              <a:buNone/>
            </a:pPr>
            <a:r>
              <a:rPr lang="en-US" sz="3500" dirty="0">
                <a:gradFill>
                  <a:gsLst>
                    <a:gs pos="1250">
                      <a:srgbClr val="D83B01"/>
                    </a:gs>
                    <a:gs pos="99000">
                      <a:srgbClr val="D83B01"/>
                    </a:gs>
                  </a:gsLst>
                  <a:lin ang="5400000" scaled="0"/>
                </a:gradFill>
              </a:rPr>
              <a:t>Separate frontend-backend traffic, and management-data planes</a:t>
            </a:r>
          </a:p>
        </p:txBody>
      </p:sp>
      <p:sp>
        <p:nvSpPr>
          <p:cNvPr id="4" name="Title 3"/>
          <p:cNvSpPr>
            <a:spLocks noGrp="1"/>
          </p:cNvSpPr>
          <p:nvPr>
            <p:ph type="title"/>
          </p:nvPr>
        </p:nvSpPr>
        <p:spPr/>
        <p:txBody>
          <a:bodyPr/>
          <a:lstStyle/>
          <a:p>
            <a:r>
              <a:rPr lang="en-US" dirty="0"/>
              <a:t>Multiple NICs in Azure VMs</a:t>
            </a:r>
          </a:p>
        </p:txBody>
      </p:sp>
      <p:sp>
        <p:nvSpPr>
          <p:cNvPr id="150" name="TextBox 149"/>
          <p:cNvSpPr txBox="1"/>
          <p:nvPr/>
        </p:nvSpPr>
        <p:spPr>
          <a:xfrm>
            <a:off x="11445370" y="4688090"/>
            <a:ext cx="9450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Internet</a:t>
            </a:r>
          </a:p>
        </p:txBody>
      </p:sp>
      <p:pic>
        <p:nvPicPr>
          <p:cNvPr id="44" name="Picture 43"/>
          <p:cNvPicPr>
            <a:picLocks noChangeAspect="1"/>
          </p:cNvPicPr>
          <p:nvPr/>
        </p:nvPicPr>
        <p:blipFill>
          <a:blip r:embed="rId4"/>
          <a:stretch>
            <a:fillRect/>
          </a:stretch>
        </p:blipFill>
        <p:spPr>
          <a:xfrm>
            <a:off x="122237" y="6603692"/>
            <a:ext cx="2895600" cy="254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33576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Configure a Virtual Network</a:t>
            </a:r>
          </a:p>
        </p:txBody>
      </p:sp>
      <p:sp>
        <p:nvSpPr>
          <p:cNvPr id="3" name="Content Placeholder 2"/>
          <p:cNvSpPr>
            <a:spLocks noGrp="1"/>
          </p:cNvSpPr>
          <p:nvPr>
            <p:ph idx="4294967295"/>
          </p:nvPr>
        </p:nvSpPr>
        <p:spPr>
          <a:xfrm>
            <a:off x="530785" y="1230998"/>
            <a:ext cx="11633418" cy="5139869"/>
          </a:xfrm>
          <a:prstGeom prst="rect">
            <a:avLst/>
          </a:prstGeom>
        </p:spPr>
        <p:txBody>
          <a:bodyPr/>
          <a:lstStyle/>
          <a:p>
            <a:pPr marL="0" indent="0">
              <a:buNone/>
            </a:pPr>
            <a:r>
              <a:rPr lang="en-US" dirty="0">
                <a:gradFill>
                  <a:gsLst>
                    <a:gs pos="1250">
                      <a:srgbClr val="D83B01"/>
                    </a:gs>
                    <a:gs pos="99000">
                      <a:srgbClr val="D83B01"/>
                    </a:gs>
                  </a:gsLst>
                  <a:lin ang="5400000" scaled="0"/>
                </a:gradFill>
              </a:rPr>
              <a:t>Configure Static IPs</a:t>
            </a:r>
          </a:p>
          <a:p>
            <a:pPr marL="241300" lvl="1" indent="0">
              <a:buNone/>
            </a:pPr>
            <a:r>
              <a:rPr lang="en-US" sz="2000" dirty="0"/>
              <a:t>Verify IP Address free</a:t>
            </a:r>
          </a:p>
          <a:p>
            <a:pPr marL="241300" lvl="1" indent="0">
              <a:buNone/>
            </a:pPr>
            <a:r>
              <a:rPr lang="en-US" sz="2000" dirty="0">
                <a:solidFill>
                  <a:schemeClr val="tx1">
                    <a:lumMod val="50000"/>
                  </a:schemeClr>
                </a:solidFill>
              </a:rPr>
              <a:t>Test-</a:t>
            </a:r>
            <a:r>
              <a:rPr lang="en-US" sz="2000" dirty="0" err="1">
                <a:solidFill>
                  <a:schemeClr val="tx1">
                    <a:lumMod val="50000"/>
                  </a:schemeClr>
                </a:solidFill>
              </a:rPr>
              <a:t>AzureRMStaticVNetIP</a:t>
            </a:r>
            <a:r>
              <a:rPr lang="en-US" sz="2000" dirty="0">
                <a:solidFill>
                  <a:schemeClr val="tx1">
                    <a:lumMod val="50000"/>
                  </a:schemeClr>
                </a:solidFill>
              </a:rPr>
              <a:t> –</a:t>
            </a:r>
            <a:r>
              <a:rPr lang="en-US" sz="2000" dirty="0" err="1">
                <a:solidFill>
                  <a:schemeClr val="tx1">
                    <a:lumMod val="50000"/>
                  </a:schemeClr>
                </a:solidFill>
              </a:rPr>
              <a:t>VNetName</a:t>
            </a:r>
            <a:r>
              <a:rPr lang="en-US" sz="2000" dirty="0">
                <a:solidFill>
                  <a:schemeClr val="tx1">
                    <a:lumMod val="50000"/>
                  </a:schemeClr>
                </a:solidFill>
              </a:rPr>
              <a:t> </a:t>
            </a:r>
            <a:r>
              <a:rPr lang="en-US" sz="2000" dirty="0" err="1">
                <a:solidFill>
                  <a:schemeClr val="tx1">
                    <a:lumMod val="50000"/>
                  </a:schemeClr>
                </a:solidFill>
              </a:rPr>
              <a:t>TestVNet</a:t>
            </a:r>
            <a:r>
              <a:rPr lang="en-US" sz="2000" dirty="0">
                <a:solidFill>
                  <a:schemeClr val="tx1">
                    <a:lumMod val="50000"/>
                  </a:schemeClr>
                </a:solidFill>
              </a:rPr>
              <a:t> –IPAddress 192.168.4.7 </a:t>
            </a:r>
          </a:p>
          <a:p>
            <a:pPr marL="241300" lvl="1" indent="0">
              <a:buNone/>
            </a:pPr>
            <a:r>
              <a:rPr lang="en-US" sz="2000" dirty="0"/>
              <a:t>Specify when creating new VM or for existing</a:t>
            </a:r>
          </a:p>
          <a:p>
            <a:pPr marL="241300" lvl="1" indent="0">
              <a:buNone/>
            </a:pPr>
            <a:r>
              <a:rPr lang="en-US" sz="2000" dirty="0"/>
              <a:t>Can remove when done  </a:t>
            </a:r>
            <a:r>
              <a:rPr lang="en-US" sz="2000" dirty="0">
                <a:hlinkClick r:id="rId3"/>
              </a:rPr>
              <a:t>see all PS Examples</a:t>
            </a:r>
            <a:r>
              <a:rPr lang="en-US" sz="2000" dirty="0"/>
              <a:t>!</a:t>
            </a:r>
          </a:p>
          <a:p>
            <a:pPr marL="0" indent="0">
              <a:buNone/>
            </a:pPr>
            <a:r>
              <a:rPr lang="en-US" dirty="0">
                <a:gradFill>
                  <a:gsLst>
                    <a:gs pos="1250">
                      <a:srgbClr val="D83B01"/>
                    </a:gs>
                    <a:gs pos="99000">
                      <a:srgbClr val="D83B01"/>
                    </a:gs>
                  </a:gsLst>
                  <a:lin ang="5400000" scaled="0"/>
                </a:gradFill>
              </a:rPr>
              <a:t>Configure Internal Load Balancing</a:t>
            </a:r>
          </a:p>
          <a:p>
            <a:pPr marL="698500" lvl="1" indent="-457200">
              <a:buFont typeface="+mj-lt"/>
              <a:buAutoNum type="arabicPeriod"/>
            </a:pPr>
            <a:r>
              <a:rPr lang="en-US" sz="2000" dirty="0"/>
              <a:t>Create ILB Instance</a:t>
            </a:r>
          </a:p>
          <a:p>
            <a:pPr marL="698500" lvl="1" indent="-457200">
              <a:buFont typeface="+mj-lt"/>
              <a:buAutoNum type="arabicPeriod"/>
            </a:pPr>
            <a:r>
              <a:rPr lang="en-US" sz="2000" dirty="0"/>
              <a:t>Add endpoint to the ILB Instance</a:t>
            </a:r>
          </a:p>
          <a:p>
            <a:pPr marL="698500" lvl="1" indent="-457200">
              <a:buFont typeface="+mj-lt"/>
              <a:buAutoNum type="arabicPeriod"/>
            </a:pPr>
            <a:r>
              <a:rPr lang="en-US" sz="2000" dirty="0"/>
              <a:t>Configure Servers to send their traffic to the new ILB Endpoint</a:t>
            </a:r>
          </a:p>
          <a:p>
            <a:pPr marL="241300" lvl="1" indent="0">
              <a:buNone/>
            </a:pPr>
            <a:r>
              <a:rPr lang="en-US" sz="2000" dirty="0">
                <a:solidFill>
                  <a:srgbClr val="00BCF2"/>
                </a:solidFill>
              </a:rPr>
              <a:t>Existing virtual networks that have been configured for an affinity group cannot use ILB</a:t>
            </a:r>
          </a:p>
          <a:p>
            <a:pPr marL="241300" lvl="1" indent="0">
              <a:buNone/>
            </a:pPr>
            <a:r>
              <a:rPr lang="en-US" sz="2000" dirty="0">
                <a:hlinkClick r:id="rId3"/>
              </a:rPr>
              <a:t>Re</a:t>
            </a:r>
            <a:r>
              <a:rPr lang="en-US" sz="2000" dirty="0">
                <a:solidFill>
                  <a:srgbClr val="00FF00"/>
                </a:solidFill>
                <a:hlinkClick r:id="rId3"/>
              </a:rPr>
              <a:t>ad More</a:t>
            </a:r>
            <a:r>
              <a:rPr lang="en-US" sz="2000" dirty="0">
                <a:solidFill>
                  <a:srgbClr val="00FF00"/>
                </a:solidFill>
              </a:rPr>
              <a:t> </a:t>
            </a:r>
            <a:r>
              <a:rPr lang="en-US" sz="2000" dirty="0"/>
              <a:t>– See PowerShell Examples!</a:t>
            </a:r>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4"/>
          <a:stretch>
            <a:fillRect/>
          </a:stretch>
        </p:blipFill>
        <p:spPr>
          <a:xfrm>
            <a:off x="122237" y="6621462"/>
            <a:ext cx="2895600" cy="25463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0437" y="3478944"/>
            <a:ext cx="3191320" cy="438211"/>
          </a:xfrm>
          <a:prstGeom prst="rect">
            <a:avLst/>
          </a:prstGeom>
        </p:spPr>
      </p:pic>
    </p:spTree>
    <p:extLst>
      <p:ext uri="{BB962C8B-B14F-4D97-AF65-F5344CB8AC3E}">
        <p14:creationId xmlns:p14="http://schemas.microsoft.com/office/powerpoint/2010/main" val="268174170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dirty="0"/>
              <a:t>Modify a Network Configuration</a:t>
            </a:r>
          </a:p>
        </p:txBody>
      </p:sp>
      <p:sp>
        <p:nvSpPr>
          <p:cNvPr id="3" name="Content Placeholder 2"/>
          <p:cNvSpPr>
            <a:spLocks noGrp="1"/>
          </p:cNvSpPr>
          <p:nvPr>
            <p:ph idx="4294967295"/>
          </p:nvPr>
        </p:nvSpPr>
        <p:spPr>
          <a:xfrm>
            <a:off x="530785" y="1230998"/>
            <a:ext cx="11633418" cy="2769989"/>
          </a:xfrm>
          <a:prstGeom prst="rect">
            <a:avLst/>
          </a:prstGeom>
        </p:spPr>
        <p:txBody>
          <a:bodyPr/>
          <a:lstStyle/>
          <a:p>
            <a:pPr marL="0" indent="0">
              <a:buNone/>
            </a:pPr>
            <a:r>
              <a:rPr lang="en-US" dirty="0">
                <a:gradFill>
                  <a:gsLst>
                    <a:gs pos="1250">
                      <a:srgbClr val="D83B01"/>
                    </a:gs>
                    <a:gs pos="99000">
                      <a:srgbClr val="D83B01"/>
                    </a:gs>
                  </a:gsLst>
                  <a:lin ang="5400000" scaled="0"/>
                </a:gradFill>
              </a:rPr>
              <a:t>Modify a Subnet</a:t>
            </a:r>
          </a:p>
          <a:p>
            <a:pPr marL="0" indent="0">
              <a:buNone/>
            </a:pPr>
            <a:r>
              <a:rPr lang="en-US" dirty="0">
                <a:gradFill>
                  <a:gsLst>
                    <a:gs pos="1250">
                      <a:srgbClr val="D83B01"/>
                    </a:gs>
                    <a:gs pos="99000">
                      <a:srgbClr val="D83B01"/>
                    </a:gs>
                  </a:gsLst>
                  <a:lin ang="5400000" scaled="0"/>
                </a:gradFill>
              </a:rPr>
              <a:t>Import a Network Configuration</a:t>
            </a:r>
          </a:p>
          <a:p>
            <a:pPr marL="0" indent="0">
              <a:buNone/>
            </a:pPr>
            <a:r>
              <a:rPr lang="en-US" dirty="0">
                <a:gradFill>
                  <a:gsLst>
                    <a:gs pos="1250">
                      <a:srgbClr val="D83B01"/>
                    </a:gs>
                    <a:gs pos="99000">
                      <a:srgbClr val="D83B01"/>
                    </a:gs>
                  </a:gsLst>
                  <a:lin ang="5400000" scaled="0"/>
                </a:gradFill>
              </a:rPr>
              <a:t>Export a Network Configuration</a:t>
            </a:r>
          </a:p>
          <a:p>
            <a:pPr marL="241300" lvl="1" indent="0">
              <a:buNone/>
            </a:pPr>
            <a:endParaRPr lang="en-US" sz="2000" dirty="0"/>
          </a:p>
          <a:p>
            <a:pPr marL="241300" lvl="1" indent="0">
              <a:buNone/>
            </a:pPr>
            <a:endParaRPr lang="en-US" sz="2000" dirty="0"/>
          </a:p>
        </p:txBody>
      </p:sp>
      <p:pic>
        <p:nvPicPr>
          <p:cNvPr id="4" name="Picture 3"/>
          <p:cNvPicPr>
            <a:picLocks noChangeAspect="1"/>
          </p:cNvPicPr>
          <p:nvPr/>
        </p:nvPicPr>
        <p:blipFill>
          <a:blip r:embed="rId3"/>
          <a:stretch>
            <a:fillRect/>
          </a:stretch>
        </p:blipFill>
        <p:spPr>
          <a:xfrm>
            <a:off x="122237" y="6621462"/>
            <a:ext cx="2895600" cy="25463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1048773" y="3497261"/>
            <a:ext cx="9970064" cy="2945301"/>
          </a:xfrm>
          <a:prstGeom prst="rect">
            <a:avLst/>
          </a:prstGeom>
        </p:spPr>
      </p:pic>
      <p:pic>
        <p:nvPicPr>
          <p:cNvPr id="5" name="Picture 4"/>
          <p:cNvPicPr>
            <a:picLocks noChangeAspect="1"/>
          </p:cNvPicPr>
          <p:nvPr/>
        </p:nvPicPr>
        <p:blipFill>
          <a:blip r:embed="rId5"/>
          <a:stretch>
            <a:fillRect/>
          </a:stretch>
        </p:blipFill>
        <p:spPr>
          <a:xfrm>
            <a:off x="1049090" y="3479112"/>
            <a:ext cx="10830040" cy="2532750"/>
          </a:xfrm>
          <a:prstGeom prst="rect">
            <a:avLst/>
          </a:prstGeom>
        </p:spPr>
      </p:pic>
      <p:sp>
        <p:nvSpPr>
          <p:cNvPr id="9" name="TextBox 8"/>
          <p:cNvSpPr txBox="1"/>
          <p:nvPr/>
        </p:nvSpPr>
        <p:spPr>
          <a:xfrm>
            <a:off x="10846953" y="585222"/>
            <a:ext cx="1295400" cy="489365"/>
          </a:xfrm>
          <a:prstGeom prst="rect">
            <a:avLst/>
          </a:prstGeom>
          <a:solidFill>
            <a:schemeClr val="bg2"/>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2050">
                    <a:lumMod val="90000"/>
                    <a:lumOff val="10000"/>
                  </a:srgbClr>
                </a:solidFill>
                <a:effectLst/>
                <a:uLnTx/>
                <a:uFillTx/>
                <a:latin typeface="Segoe UI"/>
                <a:ea typeface="+mn-ea"/>
                <a:cs typeface="+mn-cs"/>
                <a:hlinkClick r:id="rId6"/>
              </a:rPr>
              <a:t>Read More</a:t>
            </a:r>
            <a:endParaRPr kumimoji="0" lang="en-US" sz="1400" b="0" i="0" u="none" strike="noStrike" kern="1200" cap="none" spc="0" normalizeH="0" baseline="0" noProof="0" dirty="0">
              <a:ln>
                <a:noFill/>
              </a:ln>
              <a:solidFill>
                <a:srgbClr val="002050">
                  <a:lumMod val="90000"/>
                  <a:lumOff val="10000"/>
                </a:srgbClr>
              </a:solidFill>
              <a:effectLst/>
              <a:uLnTx/>
              <a:uFillTx/>
              <a:latin typeface="Segoe UI"/>
              <a:ea typeface="+mn-ea"/>
              <a:cs typeface="+mn-cs"/>
            </a:endParaRPr>
          </a:p>
        </p:txBody>
      </p:sp>
      <p:pic>
        <p:nvPicPr>
          <p:cNvPr id="10" name="Picture 9"/>
          <p:cNvPicPr>
            <a:picLocks noChangeAspect="1"/>
          </p:cNvPicPr>
          <p:nvPr/>
        </p:nvPicPr>
        <p:blipFill>
          <a:blip r:embed="rId7"/>
          <a:stretch>
            <a:fillRect/>
          </a:stretch>
        </p:blipFill>
        <p:spPr>
          <a:xfrm>
            <a:off x="3490397" y="3230371"/>
            <a:ext cx="7466872" cy="3764153"/>
          </a:xfrm>
          <a:prstGeom prst="rect">
            <a:avLst/>
          </a:prstGeom>
        </p:spPr>
      </p:pic>
    </p:spTree>
    <p:extLst>
      <p:ext uri="{BB962C8B-B14F-4D97-AF65-F5344CB8AC3E}">
        <p14:creationId xmlns:p14="http://schemas.microsoft.com/office/powerpoint/2010/main" val="1844942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xit" presetSubtype="0" fill="hold" nodeType="with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70-533 Exam Objectives</a:t>
            </a:r>
          </a:p>
        </p:txBody>
      </p:sp>
      <p:sp>
        <p:nvSpPr>
          <p:cNvPr id="6" name="Text Placeholder 5"/>
          <p:cNvSpPr>
            <a:spLocks noGrp="1"/>
          </p:cNvSpPr>
          <p:nvPr>
            <p:ph type="body" sz="quarter" idx="10"/>
          </p:nvPr>
        </p:nvSpPr>
        <p:spPr>
          <a:xfrm>
            <a:off x="274638" y="1212850"/>
            <a:ext cx="11887200" cy="5478423"/>
          </a:xfrm>
        </p:spPr>
        <p:txBody>
          <a:bodyPr/>
          <a:lstStyle/>
          <a:p>
            <a:r>
              <a:rPr lang="en-US" dirty="0">
                <a:gradFill>
                  <a:gsLst>
                    <a:gs pos="1250">
                      <a:srgbClr val="D83B01"/>
                    </a:gs>
                    <a:gs pos="99000">
                      <a:srgbClr val="D83B01"/>
                    </a:gs>
                  </a:gsLst>
                  <a:lin ang="5400000" scaled="0"/>
                </a:gradFill>
              </a:rPr>
              <a:t>Implement </a:t>
            </a:r>
          </a:p>
          <a:p>
            <a:r>
              <a:rPr lang="en-US" dirty="0">
                <a:gradFill>
                  <a:gsLst>
                    <a:gs pos="1250">
                      <a:srgbClr val="D83B01"/>
                    </a:gs>
                    <a:gs pos="99000">
                      <a:srgbClr val="D83B01"/>
                    </a:gs>
                  </a:gsLst>
                  <a:lin ang="5400000" scaled="0"/>
                </a:gradFill>
              </a:rPr>
              <a:t>	Web Apps						15-20%</a:t>
            </a:r>
          </a:p>
          <a:p>
            <a:r>
              <a:rPr lang="en-US" dirty="0">
                <a:gradFill>
                  <a:gsLst>
                    <a:gs pos="1250">
                      <a:srgbClr val="D83B01"/>
                    </a:gs>
                    <a:gs pos="99000">
                      <a:srgbClr val="D83B01"/>
                    </a:gs>
                  </a:gsLst>
                  <a:lin ang="5400000" scaled="0"/>
                </a:gradFill>
              </a:rPr>
              <a:t>	Virtual Machines					15-20%</a:t>
            </a:r>
          </a:p>
          <a:p>
            <a:r>
              <a:rPr lang="en-US" dirty="0">
                <a:gradFill>
                  <a:gsLst>
                    <a:gs pos="1250">
                      <a:srgbClr val="D83B01"/>
                    </a:gs>
                    <a:gs pos="99000">
                      <a:srgbClr val="D83B01"/>
                    </a:gs>
                  </a:gsLst>
                  <a:lin ang="5400000" scaled="0"/>
                </a:gradFill>
              </a:rPr>
              <a:t>	Cloud Services					15-20%</a:t>
            </a:r>
          </a:p>
          <a:p>
            <a:r>
              <a:rPr lang="en-US" dirty="0">
                <a:gradFill>
                  <a:gsLst>
                    <a:gs pos="1250">
                      <a:srgbClr val="D83B01"/>
                    </a:gs>
                    <a:gs pos="99000">
                      <a:srgbClr val="D83B01"/>
                    </a:gs>
                  </a:gsLst>
                  <a:lin ang="5400000" scaled="0"/>
                </a:gradFill>
              </a:rPr>
              <a:t>	Storage 							15-20%</a:t>
            </a:r>
          </a:p>
          <a:p>
            <a:r>
              <a:rPr lang="en-US" dirty="0">
                <a:gradFill>
                  <a:gsLst>
                    <a:gs pos="1250">
                      <a:srgbClr val="D83B01"/>
                    </a:gs>
                    <a:gs pos="99000">
                      <a:srgbClr val="D83B01"/>
                    </a:gs>
                  </a:gsLst>
                  <a:lin ang="5400000" scaled="0"/>
                </a:gradFill>
              </a:rPr>
              <a:t>	Azure Active Directory			15-20%</a:t>
            </a:r>
          </a:p>
          <a:p>
            <a:r>
              <a:rPr lang="en-US" dirty="0">
                <a:gradFill>
                  <a:gsLst>
                    <a:gs pos="1250">
                      <a:srgbClr val="D83B01"/>
                    </a:gs>
                    <a:gs pos="99000">
                      <a:srgbClr val="D83B01"/>
                    </a:gs>
                  </a:gsLst>
                  <a:lin ang="5400000" scaled="0"/>
                </a:gradFill>
              </a:rPr>
              <a:t>	Virtual Networks					15-20%</a:t>
            </a:r>
          </a:p>
          <a:p>
            <a:pPr lvl="1"/>
            <a:r>
              <a:rPr lang="en-US" dirty="0"/>
              <a:t> </a:t>
            </a:r>
          </a:p>
          <a:p>
            <a:pPr lvl="1"/>
            <a:endParaRPr lang="en-US" dirty="0"/>
          </a:p>
        </p:txBody>
      </p:sp>
    </p:spTree>
    <p:extLst>
      <p:ext uri="{BB962C8B-B14F-4D97-AF65-F5344CB8AC3E}">
        <p14:creationId xmlns:p14="http://schemas.microsoft.com/office/powerpoint/2010/main" val="368877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12850"/>
            <a:ext cx="5163123" cy="5625695"/>
          </a:xfrm>
        </p:spPr>
        <p:txBody>
          <a:bodyPr>
            <a:normAutofit/>
          </a:bodyPr>
          <a:lstStyle/>
          <a:p>
            <a:pPr marL="0" indent="0">
              <a:buNone/>
            </a:pPr>
            <a:r>
              <a:rPr lang="en-US" dirty="0">
                <a:gradFill>
                  <a:gsLst>
                    <a:gs pos="1250">
                      <a:srgbClr val="D83B01"/>
                    </a:gs>
                    <a:gs pos="99000">
                      <a:srgbClr val="D83B01"/>
                    </a:gs>
                  </a:gsLst>
                  <a:lin ang="5400000" scaled="0"/>
                </a:gradFill>
              </a:rPr>
              <a:t>Building blocks</a:t>
            </a:r>
          </a:p>
          <a:p>
            <a:pPr marL="0" lvl="1" indent="0">
              <a:buNone/>
            </a:pPr>
            <a:r>
              <a:rPr lang="en-US" sz="2000" dirty="0"/>
              <a:t>Multiple NICs</a:t>
            </a:r>
          </a:p>
          <a:p>
            <a:pPr marL="0" lvl="1" indent="0">
              <a:buNone/>
            </a:pPr>
            <a:r>
              <a:rPr lang="en-US" sz="2000" dirty="0"/>
              <a:t>MAC address persistence</a:t>
            </a:r>
          </a:p>
          <a:p>
            <a:pPr marL="0" indent="0">
              <a:buNone/>
            </a:pPr>
            <a:r>
              <a:rPr lang="en-US" dirty="0">
                <a:gradFill>
                  <a:gsLst>
                    <a:gs pos="1250">
                      <a:srgbClr val="D83B01"/>
                    </a:gs>
                    <a:gs pos="99000">
                      <a:srgbClr val="D83B01"/>
                    </a:gs>
                  </a:gsLst>
                  <a:lin ang="5400000" scaled="0"/>
                </a:gradFill>
              </a:rPr>
              <a:t>Appliance ecosystem</a:t>
            </a:r>
          </a:p>
          <a:p>
            <a:pPr marL="0" lvl="1" indent="0">
              <a:buNone/>
            </a:pPr>
            <a:r>
              <a:rPr lang="en-US" sz="2000" dirty="0"/>
              <a:t>Barracuda NG Firewall</a:t>
            </a:r>
          </a:p>
          <a:p>
            <a:pPr marL="0" lvl="1" indent="0">
              <a:buNone/>
            </a:pPr>
            <a:r>
              <a:rPr lang="en-US" sz="2000" dirty="0"/>
              <a:t>Citrix </a:t>
            </a:r>
            <a:r>
              <a:rPr lang="en-US" sz="2000" dirty="0" err="1"/>
              <a:t>NetScaler</a:t>
            </a:r>
            <a:endParaRPr lang="en-US" sz="2000" dirty="0"/>
          </a:p>
          <a:p>
            <a:pPr marL="0" lvl="1" indent="0">
              <a:buNone/>
            </a:pPr>
            <a:r>
              <a:rPr lang="en-US" sz="2000" dirty="0"/>
              <a:t>Riverbed Steelhead, </a:t>
            </a:r>
            <a:r>
              <a:rPr lang="en-US" sz="2000" dirty="0" err="1"/>
              <a:t>SteelApp</a:t>
            </a:r>
            <a:r>
              <a:rPr lang="en-US" sz="2000" dirty="0"/>
              <a:t>, </a:t>
            </a:r>
            <a:r>
              <a:rPr lang="en-US" sz="2000" dirty="0" err="1"/>
              <a:t>SteelStore</a:t>
            </a:r>
            <a:endParaRPr lang="en-US" sz="2000" dirty="0"/>
          </a:p>
          <a:p>
            <a:pPr marL="0" lvl="1" indent="0">
              <a:buNone/>
            </a:pPr>
            <a:r>
              <a:rPr lang="en-US" sz="2000" dirty="0"/>
              <a:t>More to come!</a:t>
            </a:r>
          </a:p>
          <a:p>
            <a:pPr marL="0" lvl="1" indent="0">
              <a:buNone/>
            </a:pPr>
            <a:r>
              <a:rPr lang="en-US" sz="4000" dirty="0">
                <a:gradFill>
                  <a:gsLst>
                    <a:gs pos="1250">
                      <a:srgbClr val="D83B01"/>
                    </a:gs>
                    <a:gs pos="99000">
                      <a:srgbClr val="D83B01"/>
                    </a:gs>
                  </a:gsLst>
                  <a:lin ang="5400000" scaled="0"/>
                </a:gradFill>
                <a:latin typeface="+mj-lt"/>
              </a:rPr>
              <a:t>Azure Certified</a:t>
            </a:r>
          </a:p>
        </p:txBody>
      </p:sp>
      <p:sp>
        <p:nvSpPr>
          <p:cNvPr id="4" name="Title 3"/>
          <p:cNvSpPr>
            <a:spLocks noGrp="1"/>
          </p:cNvSpPr>
          <p:nvPr>
            <p:ph type="title"/>
          </p:nvPr>
        </p:nvSpPr>
        <p:spPr/>
        <p:txBody>
          <a:bodyPr/>
          <a:lstStyle/>
          <a:p>
            <a:r>
              <a:rPr lang="en-US" dirty="0"/>
              <a:t>Bring Your Appliances to the Cloud</a:t>
            </a:r>
          </a:p>
        </p:txBody>
      </p:sp>
      <p:sp>
        <p:nvSpPr>
          <p:cNvPr id="44" name="Text Placeholder 8"/>
          <p:cNvSpPr txBox="1">
            <a:spLocks/>
          </p:cNvSpPr>
          <p:nvPr/>
        </p:nvSpPr>
        <p:spPr>
          <a:xfrm>
            <a:off x="6675439" y="1212849"/>
            <a:ext cx="5486399" cy="10218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t>
            </a:r>
          </a:p>
          <a:p>
            <a:pPr marL="800100" marR="0" lvl="2"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3"/>
          <a:stretch>
            <a:fillRect/>
          </a:stretch>
        </p:blipFill>
        <p:spPr>
          <a:xfrm>
            <a:off x="5422827" y="1212849"/>
            <a:ext cx="6759526" cy="5082980"/>
          </a:xfrm>
          <a:prstGeom prst="rect">
            <a:avLst/>
          </a:prstGeom>
        </p:spPr>
      </p:pic>
    </p:spTree>
    <p:extLst>
      <p:ext uri="{BB962C8B-B14F-4D97-AF65-F5344CB8AC3E}">
        <p14:creationId xmlns:p14="http://schemas.microsoft.com/office/powerpoint/2010/main" val="17388579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Gateway Enhancements</a:t>
            </a:r>
          </a:p>
        </p:txBody>
      </p:sp>
      <p:sp>
        <p:nvSpPr>
          <p:cNvPr id="5" name="Text Placeholder 4"/>
          <p:cNvSpPr>
            <a:spLocks noGrp="1"/>
          </p:cNvSpPr>
          <p:nvPr>
            <p:ph type="body" sz="quarter" idx="10"/>
          </p:nvPr>
        </p:nvSpPr>
        <p:spPr>
          <a:xfrm>
            <a:off x="274639" y="1212849"/>
            <a:ext cx="5486399" cy="3262432"/>
          </a:xfrm>
        </p:spPr>
        <p:txBody>
          <a:bodyPr/>
          <a:lstStyle/>
          <a:p>
            <a:pPr marL="0" indent="0">
              <a:buNone/>
            </a:pPr>
            <a:r>
              <a:rPr lang="en-US" sz="4000" dirty="0">
                <a:gradFill>
                  <a:gsLst>
                    <a:gs pos="1250">
                      <a:srgbClr val="D83B01"/>
                    </a:gs>
                    <a:gs pos="99000">
                      <a:srgbClr val="D83B01"/>
                    </a:gs>
                  </a:gsLst>
                  <a:lin ang="5400000" scaled="0"/>
                </a:gradFill>
              </a:rPr>
              <a:t>High Performance Gateway</a:t>
            </a:r>
          </a:p>
          <a:p>
            <a:pPr marL="0" lvl="1" indent="0">
              <a:buNone/>
            </a:pPr>
            <a:r>
              <a:rPr lang="en-US" sz="2000" dirty="0"/>
              <a:t>Better throughput</a:t>
            </a:r>
          </a:p>
          <a:p>
            <a:pPr marL="0" lvl="1" indent="0">
              <a:buNone/>
            </a:pPr>
            <a:r>
              <a:rPr lang="en-US" sz="2000" dirty="0"/>
              <a:t>More S2S tunnels</a:t>
            </a:r>
          </a:p>
          <a:p>
            <a:pPr marL="0" lvl="1" indent="0">
              <a:buNone/>
            </a:pPr>
            <a:r>
              <a:rPr lang="en-US" sz="2000" dirty="0"/>
              <a:t>Pricing</a:t>
            </a:r>
          </a:p>
          <a:p>
            <a:pPr lvl="2"/>
            <a:r>
              <a:rPr lang="en-US" dirty="0"/>
              <a:t>$0.49 per gateway hour</a:t>
            </a:r>
          </a:p>
          <a:p>
            <a:pPr lvl="2"/>
            <a:r>
              <a:rPr lang="en-US" dirty="0"/>
              <a:t>Data transfer &amp; VNet traffic rates unchanged</a:t>
            </a:r>
          </a:p>
        </p:txBody>
      </p:sp>
      <p:sp>
        <p:nvSpPr>
          <p:cNvPr id="7" name="Text Placeholder 6"/>
          <p:cNvSpPr>
            <a:spLocks noGrp="1"/>
          </p:cNvSpPr>
          <p:nvPr>
            <p:ph type="body" sz="quarter" idx="11"/>
          </p:nvPr>
        </p:nvSpPr>
        <p:spPr>
          <a:xfrm>
            <a:off x="6675439" y="1212849"/>
            <a:ext cx="5486399" cy="4247317"/>
          </a:xfrm>
        </p:spPr>
        <p:txBody>
          <a:bodyPr/>
          <a:lstStyle/>
          <a:p>
            <a:pPr marL="0" indent="0">
              <a:buNone/>
            </a:pPr>
            <a:r>
              <a:rPr lang="en-US" sz="4000" dirty="0">
                <a:gradFill>
                  <a:gsLst>
                    <a:gs pos="1250">
                      <a:srgbClr val="D83B01"/>
                    </a:gs>
                    <a:gs pos="99000">
                      <a:srgbClr val="D83B01"/>
                    </a:gs>
                  </a:gsLst>
                  <a:lin ang="5400000" scaled="0"/>
                </a:gradFill>
              </a:rPr>
              <a:t>No Encryption option</a:t>
            </a:r>
          </a:p>
          <a:p>
            <a:pPr marL="0" lvl="1" indent="0">
              <a:buNone/>
            </a:pPr>
            <a:r>
              <a:rPr lang="en-US" sz="2000" dirty="0"/>
              <a:t>Better throughput for </a:t>
            </a:r>
            <a:r>
              <a:rPr lang="en-US" sz="2000" dirty="0" err="1"/>
              <a:t>Vnet</a:t>
            </a:r>
            <a:r>
              <a:rPr lang="en-US" sz="2000" dirty="0"/>
              <a:t>-to-</a:t>
            </a:r>
            <a:r>
              <a:rPr lang="en-US" sz="2000" dirty="0" err="1"/>
              <a:t>Vnet</a:t>
            </a:r>
            <a:r>
              <a:rPr lang="en-US" sz="2000" dirty="0"/>
              <a:t> within Azure</a:t>
            </a:r>
          </a:p>
          <a:p>
            <a:pPr marL="0" lvl="1" indent="0">
              <a:buNone/>
            </a:pPr>
            <a:r>
              <a:rPr lang="en-US" sz="2000" dirty="0"/>
              <a:t>Intra-/Inter-region </a:t>
            </a:r>
            <a:r>
              <a:rPr lang="en-US" sz="2000" dirty="0" err="1"/>
              <a:t>Vnet</a:t>
            </a:r>
            <a:r>
              <a:rPr lang="en-US" sz="2000" dirty="0"/>
              <a:t>-to-</a:t>
            </a:r>
            <a:r>
              <a:rPr lang="en-US" sz="2000" dirty="0" err="1"/>
              <a:t>Vnet</a:t>
            </a:r>
            <a:r>
              <a:rPr lang="en-US" sz="2000" dirty="0"/>
              <a:t> traffic stays within Microsoft networks, not Internet</a:t>
            </a:r>
          </a:p>
          <a:p>
            <a:pPr marL="0" indent="0">
              <a:buNone/>
            </a:pPr>
            <a:r>
              <a:rPr lang="en-US" sz="4000" dirty="0">
                <a:gradFill>
                  <a:gsLst>
                    <a:gs pos="1250">
                      <a:srgbClr val="D83B01"/>
                    </a:gs>
                    <a:gs pos="99000">
                      <a:srgbClr val="D83B01"/>
                    </a:gs>
                  </a:gsLst>
                  <a:lin ang="5400000" scaled="0"/>
                </a:gradFill>
              </a:rPr>
              <a:t>PFS Support for IKE</a:t>
            </a:r>
          </a:p>
          <a:p>
            <a:pPr marL="0" indent="0">
              <a:buNone/>
            </a:pPr>
            <a:r>
              <a:rPr lang="en-US" sz="2000" dirty="0">
                <a:gradFill>
                  <a:gsLst>
                    <a:gs pos="1250">
                      <a:schemeClr val="tx1"/>
                    </a:gs>
                    <a:gs pos="100000">
                      <a:schemeClr val="tx1"/>
                    </a:gs>
                  </a:gsLst>
                  <a:lin ang="5400000" scaled="0"/>
                </a:gradFill>
                <a:latin typeface="+mn-lt"/>
              </a:rPr>
              <a:t>Compliance requirements &amp; better security</a:t>
            </a:r>
          </a:p>
          <a:p>
            <a:pPr marL="0" indent="0">
              <a:buNone/>
            </a:pPr>
            <a:r>
              <a:rPr lang="en-US" sz="4000" dirty="0">
                <a:gradFill>
                  <a:gsLst>
                    <a:gs pos="1250">
                      <a:srgbClr val="D83B01"/>
                    </a:gs>
                    <a:gs pos="99000">
                      <a:srgbClr val="D83B01"/>
                    </a:gs>
                  </a:gsLst>
                  <a:lin ang="5400000" scaled="0"/>
                </a:gradFill>
              </a:rPr>
              <a:t>Operations Logs</a:t>
            </a:r>
          </a:p>
          <a:p>
            <a:pPr marL="0" lvl="1" indent="0">
              <a:buNone/>
            </a:pPr>
            <a:r>
              <a:rPr lang="en-US" sz="2000" dirty="0"/>
              <a:t>Visibility into critical gateway events</a:t>
            </a:r>
          </a:p>
        </p:txBody>
      </p:sp>
      <p:graphicFrame>
        <p:nvGraphicFramePr>
          <p:cNvPr id="75" name="Table 74"/>
          <p:cNvGraphicFramePr>
            <a:graphicFrameLocks noGrp="1"/>
          </p:cNvGraphicFramePr>
          <p:nvPr>
            <p:extLst/>
          </p:nvPr>
        </p:nvGraphicFramePr>
        <p:xfrm>
          <a:off x="122237" y="4721334"/>
          <a:ext cx="6248400" cy="1381760"/>
        </p:xfrm>
        <a:graphic>
          <a:graphicData uri="http://schemas.openxmlformats.org/drawingml/2006/table">
            <a:tbl>
              <a:tblPr firstRow="1" firstCol="1" bandRow="1"/>
              <a:tblGrid>
                <a:gridCol w="1640205">
                  <a:extLst>
                    <a:ext uri="{9D8B030D-6E8A-4147-A177-3AD203B41FA5}">
                      <a16:colId xmlns:a16="http://schemas.microsoft.com/office/drawing/2014/main" xmlns="" val="20000"/>
                    </a:ext>
                  </a:extLst>
                </a:gridCol>
                <a:gridCol w="1796415">
                  <a:extLst>
                    <a:ext uri="{9D8B030D-6E8A-4147-A177-3AD203B41FA5}">
                      <a16:colId xmlns:a16="http://schemas.microsoft.com/office/drawing/2014/main" xmlns="" val="20001"/>
                    </a:ext>
                  </a:extLst>
                </a:gridCol>
                <a:gridCol w="1640205">
                  <a:extLst>
                    <a:ext uri="{9D8B030D-6E8A-4147-A177-3AD203B41FA5}">
                      <a16:colId xmlns:a16="http://schemas.microsoft.com/office/drawing/2014/main" xmlns="" val="20002"/>
                    </a:ext>
                  </a:extLst>
                </a:gridCol>
                <a:gridCol w="1171575">
                  <a:extLst>
                    <a:ext uri="{9D8B030D-6E8A-4147-A177-3AD203B41FA5}">
                      <a16:colId xmlns:a16="http://schemas.microsoft.com/office/drawing/2014/main" xmlns="" val="20003"/>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dirty="0">
                          <a:effectLst/>
                        </a:rPr>
                        <a:t>Gateway SKU</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42359"/>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dirty="0" err="1">
                          <a:effectLst/>
                        </a:rPr>
                        <a:t>ExpressRoute</a:t>
                      </a:r>
                      <a:r>
                        <a:rPr lang="en-US" sz="1800" dirty="0">
                          <a:effectLst/>
                        </a:rPr>
                        <a:t> Throughput*</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42359"/>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dirty="0">
                          <a:effectLst/>
                        </a:rPr>
                        <a:t>S2S Throughput*</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42359"/>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dirty="0">
                          <a:effectLst/>
                        </a:rPr>
                        <a:t>Max</a:t>
                      </a:r>
                    </a:p>
                    <a:p>
                      <a:pPr marL="0" marR="0">
                        <a:spcBef>
                          <a:spcPts val="0"/>
                        </a:spcBef>
                        <a:spcAft>
                          <a:spcPts val="0"/>
                        </a:spcAft>
                      </a:pPr>
                      <a:r>
                        <a:rPr lang="en-US" sz="1800" dirty="0">
                          <a:effectLst/>
                        </a:rPr>
                        <a:t>Tunnels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42359"/>
                    </a:solidFill>
                  </a:tcPr>
                </a:tc>
                <a:extLst>
                  <a:ext uri="{0D108BD9-81ED-4DB2-BD59-A6C34878D82A}">
                    <a16:rowId xmlns:a16="http://schemas.microsoft.com/office/drawing/2014/main" xmlns="" val="10000"/>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a:effectLst/>
                        </a:rPr>
                        <a:t>Default</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42359"/>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a:effectLst/>
                        </a:rPr>
                        <a:t>500 Mbps</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dirty="0">
                          <a:effectLst/>
                        </a:rPr>
                        <a:t>100 Mbps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a:effectLst/>
                        </a:rPr>
                        <a:t>10</a:t>
                      </a:r>
                      <a:endParaRPr lang="en-US" sz="110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xmlns="" val="10001"/>
                  </a:ext>
                </a:extLst>
              </a:tr>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spcBef>
                          <a:spcPts val="0"/>
                        </a:spcBef>
                        <a:spcAft>
                          <a:spcPts val="0"/>
                        </a:spcAft>
                      </a:pPr>
                      <a:r>
                        <a:rPr lang="en-US" sz="1800" dirty="0">
                          <a:effectLst/>
                        </a:rPr>
                        <a:t>Performance</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dirty="0">
                          <a:effectLst/>
                        </a:rPr>
                        <a:t>1000 Mbps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dirty="0">
                          <a:effectLst/>
                        </a:rPr>
                        <a:t>200 Mbps</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spcBef>
                          <a:spcPts val="0"/>
                        </a:spcBef>
                        <a:spcAft>
                          <a:spcPts val="0"/>
                        </a:spcAft>
                      </a:pPr>
                      <a:r>
                        <a:rPr lang="en-US" sz="1800" dirty="0">
                          <a:effectLst/>
                        </a:rPr>
                        <a:t>30</a:t>
                      </a:r>
                      <a:endParaRPr lang="en-US" sz="1100" dirty="0">
                        <a:effectLst/>
                        <a:latin typeface="Calibri" panose="020F0502020204030204" pitchFamily="34" charset="0"/>
                        <a:ea typeface="PMingLiU" panose="02020500000000000000" pitchFamily="18" charset="-120"/>
                        <a:cs typeface="Times New Roman" panose="02020603050405020304" pitchFamily="18" charset="0"/>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xmlns="" val="10002"/>
                  </a:ext>
                </a:extLst>
              </a:tr>
            </a:tbl>
          </a:graphicData>
        </a:graphic>
      </p:graphicFrame>
      <p:sp>
        <p:nvSpPr>
          <p:cNvPr id="76" name="TextBox 75"/>
          <p:cNvSpPr txBox="1"/>
          <p:nvPr/>
        </p:nvSpPr>
        <p:spPr>
          <a:xfrm>
            <a:off x="126461" y="6103094"/>
            <a:ext cx="5338641"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Subject to traffic conditions and application behavior </a:t>
            </a:r>
          </a:p>
        </p:txBody>
      </p:sp>
    </p:spTree>
    <p:extLst>
      <p:ext uri="{BB962C8B-B14F-4D97-AF65-F5344CB8AC3E}">
        <p14:creationId xmlns:p14="http://schemas.microsoft.com/office/powerpoint/2010/main" val="282665033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295274"/>
            <a:ext cx="12041966" cy="917575"/>
          </a:xfrm>
          <a:noFill/>
        </p:spPr>
        <p:txBody>
          <a:bodyPr/>
          <a:lstStyle/>
          <a:p>
            <a:r>
              <a:rPr lang="en-US" sz="4800" dirty="0"/>
              <a:t>Implement Virtual Networks</a:t>
            </a:r>
            <a:r>
              <a:rPr lang="en-US" dirty="0"/>
              <a:t> </a:t>
            </a:r>
            <a:r>
              <a:rPr lang="en-US" sz="3200" i="1" dirty="0"/>
              <a:t>– know these 5 things now</a:t>
            </a:r>
            <a:endParaRPr lang="en-US" sz="2800" i="1" dirty="0"/>
          </a:p>
        </p:txBody>
      </p:sp>
      <p:sp>
        <p:nvSpPr>
          <p:cNvPr id="3" name="Content Placeholder 2"/>
          <p:cNvSpPr>
            <a:spLocks noGrp="1"/>
          </p:cNvSpPr>
          <p:nvPr>
            <p:ph idx="4294967295"/>
          </p:nvPr>
        </p:nvSpPr>
        <p:spPr>
          <a:xfrm>
            <a:off x="530785" y="1230998"/>
            <a:ext cx="11633418" cy="5478423"/>
          </a:xfrm>
          <a:prstGeom prst="rect">
            <a:avLst/>
          </a:prstGeom>
        </p:spPr>
        <p:txBody>
          <a:bodyPr/>
          <a:lstStyle/>
          <a:p>
            <a:pPr marL="0" indent="0">
              <a:buNone/>
            </a:pPr>
            <a:r>
              <a:rPr lang="en-US" dirty="0">
                <a:gradFill>
                  <a:gsLst>
                    <a:gs pos="1250">
                      <a:srgbClr val="D83B01"/>
                    </a:gs>
                    <a:gs pos="99000">
                      <a:srgbClr val="D83B01"/>
                    </a:gs>
                  </a:gsLst>
                  <a:lin ang="5400000" scaled="0"/>
                </a:gradFill>
              </a:rPr>
              <a:t>Network Security Groups</a:t>
            </a:r>
          </a:p>
          <a:p>
            <a:pPr marL="241300" lvl="1" indent="0">
              <a:buNone/>
            </a:pPr>
            <a:r>
              <a:rPr lang="en-US" sz="2000" dirty="0">
                <a:solidFill>
                  <a:schemeClr val="tx1">
                    <a:lumMod val="50000"/>
                  </a:schemeClr>
                </a:solidFill>
              </a:rPr>
              <a:t>Used for </a:t>
            </a:r>
            <a:r>
              <a:rPr lang="en-US" sz="2000" dirty="0">
                <a:solidFill>
                  <a:schemeClr val="tx2"/>
                </a:solidFill>
              </a:rPr>
              <a:t>NIC (ARM)</a:t>
            </a:r>
            <a:r>
              <a:rPr lang="en-US" sz="2000" dirty="0">
                <a:solidFill>
                  <a:schemeClr val="tx1">
                    <a:lumMod val="50000"/>
                  </a:schemeClr>
                </a:solidFill>
              </a:rPr>
              <a:t>, VM (ASM Only) &amp; </a:t>
            </a:r>
            <a:r>
              <a:rPr lang="en-US" sz="2000" dirty="0">
                <a:solidFill>
                  <a:schemeClr val="tx2"/>
                </a:solidFill>
              </a:rPr>
              <a:t>Subnets (ASM/ARM)</a:t>
            </a:r>
            <a:r>
              <a:rPr lang="en-US" sz="2000" dirty="0">
                <a:solidFill>
                  <a:schemeClr val="tx1">
                    <a:lumMod val="50000"/>
                  </a:schemeClr>
                </a:solidFill>
              </a:rPr>
              <a:t> | Create with PowerShell, CLI, Rest API</a:t>
            </a:r>
          </a:p>
          <a:p>
            <a:pPr marL="0" indent="0">
              <a:buNone/>
            </a:pPr>
            <a:r>
              <a:rPr lang="en-US" dirty="0">
                <a:gradFill>
                  <a:gsLst>
                    <a:gs pos="1250">
                      <a:srgbClr val="D83B01"/>
                    </a:gs>
                    <a:gs pos="99000">
                      <a:srgbClr val="D83B01"/>
                    </a:gs>
                  </a:gsLst>
                  <a:lin ang="5400000" scaled="0"/>
                </a:gradFill>
              </a:rPr>
              <a:t>Create ILB with PowerShell</a:t>
            </a:r>
          </a:p>
          <a:p>
            <a:pPr marL="241300" lvl="1" indent="0">
              <a:buNone/>
            </a:pPr>
            <a:r>
              <a:rPr lang="en-US" sz="2000" dirty="0">
                <a:solidFill>
                  <a:schemeClr val="tx1">
                    <a:lumMod val="50000"/>
                  </a:schemeClr>
                </a:solidFill>
              </a:rPr>
              <a:t>Add-</a:t>
            </a:r>
            <a:r>
              <a:rPr lang="en-US" sz="2000" dirty="0" err="1">
                <a:solidFill>
                  <a:schemeClr val="tx1">
                    <a:lumMod val="50000"/>
                  </a:schemeClr>
                </a:solidFill>
              </a:rPr>
              <a:t>Azure</a:t>
            </a:r>
            <a:r>
              <a:rPr lang="en-US" sz="2000" dirty="0" err="1">
                <a:solidFill>
                  <a:schemeClr val="tx2"/>
                </a:solidFill>
              </a:rPr>
              <a:t>RM</a:t>
            </a:r>
            <a:r>
              <a:rPr lang="en-US" sz="2000" dirty="0" err="1">
                <a:solidFill>
                  <a:schemeClr val="tx1">
                    <a:lumMod val="50000"/>
                  </a:schemeClr>
                </a:solidFill>
              </a:rPr>
              <a:t>InternalLoadBalancer</a:t>
            </a:r>
            <a:endParaRPr lang="en-US" sz="2000" dirty="0">
              <a:solidFill>
                <a:schemeClr val="tx1">
                  <a:lumMod val="50000"/>
                </a:schemeClr>
              </a:solidFill>
            </a:endParaRPr>
          </a:p>
          <a:p>
            <a:pPr marL="0" indent="0">
              <a:buNone/>
            </a:pPr>
            <a:r>
              <a:rPr lang="en-US" dirty="0">
                <a:gradFill>
                  <a:gsLst>
                    <a:gs pos="1250">
                      <a:srgbClr val="D83B01"/>
                    </a:gs>
                    <a:gs pos="99000">
                      <a:srgbClr val="D83B01"/>
                    </a:gs>
                  </a:gsLst>
                  <a:lin ang="5400000" scaled="0"/>
                </a:gradFill>
              </a:rPr>
              <a:t>Import Network Config  | Modify Subnets</a:t>
            </a:r>
          </a:p>
          <a:p>
            <a:pPr marL="241300" lvl="1" indent="0">
              <a:buNone/>
            </a:pPr>
            <a:r>
              <a:rPr lang="en-US" sz="2000" dirty="0"/>
              <a:t>In the new portal, use an ARM Template. Can export it from an existing one also!</a:t>
            </a:r>
          </a:p>
          <a:p>
            <a:pPr marL="0" indent="0">
              <a:buNone/>
            </a:pPr>
            <a:r>
              <a:rPr lang="en-US" dirty="0">
                <a:gradFill>
                  <a:gsLst>
                    <a:gs pos="1250">
                      <a:srgbClr val="D83B01"/>
                    </a:gs>
                    <a:gs pos="99000">
                      <a:srgbClr val="D83B01"/>
                    </a:gs>
                  </a:gsLst>
                  <a:lin ang="5400000" scaled="0"/>
                </a:gradFill>
              </a:rPr>
              <a:t>Easiest method to connect On-premises network</a:t>
            </a:r>
          </a:p>
          <a:p>
            <a:pPr marL="241300" lvl="1" indent="0">
              <a:buNone/>
            </a:pPr>
            <a:r>
              <a:rPr lang="en-US" sz="2000" dirty="0"/>
              <a:t>Site-Site</a:t>
            </a:r>
          </a:p>
          <a:p>
            <a:pPr marL="0" indent="0">
              <a:buNone/>
            </a:pPr>
            <a:r>
              <a:rPr lang="en-US" dirty="0">
                <a:gradFill>
                  <a:gsLst>
                    <a:gs pos="1250">
                      <a:srgbClr val="D83B01"/>
                    </a:gs>
                    <a:gs pos="99000">
                      <a:srgbClr val="D83B01"/>
                    </a:gs>
                  </a:gsLst>
                  <a:lin ang="5400000" scaled="0"/>
                </a:gradFill>
              </a:rPr>
              <a:t>Express Route</a:t>
            </a:r>
          </a:p>
          <a:p>
            <a:pPr marL="241300" lvl="1" indent="0">
              <a:buNone/>
            </a:pPr>
            <a:r>
              <a:rPr lang="en-US" sz="2000" dirty="0"/>
              <a:t>Just do it! Or else </a:t>
            </a:r>
            <a:r>
              <a:rPr lang="en-US" sz="2000" dirty="0">
                <a:hlinkClick r:id="rId3"/>
              </a:rPr>
              <a:t>watch some videos</a:t>
            </a:r>
            <a:r>
              <a:rPr lang="en-US" sz="2000" dirty="0"/>
              <a:t>!</a:t>
            </a:r>
          </a:p>
          <a:p>
            <a:pPr marL="241300" lvl="1" indent="0">
              <a:buNone/>
            </a:pPr>
            <a:endParaRPr lang="en-US" sz="2000" dirty="0"/>
          </a:p>
        </p:txBody>
      </p:sp>
      <p:pic>
        <p:nvPicPr>
          <p:cNvPr id="5" name="Picture 4"/>
          <p:cNvPicPr>
            <a:picLocks noChangeAspect="1"/>
          </p:cNvPicPr>
          <p:nvPr/>
        </p:nvPicPr>
        <p:blipFill>
          <a:blip r:embed="rId4"/>
          <a:stretch>
            <a:fillRect/>
          </a:stretch>
        </p:blipFill>
        <p:spPr>
          <a:xfrm>
            <a:off x="122237" y="6621462"/>
            <a:ext cx="2895600" cy="254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778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review: session objectives and takeaways</a:t>
            </a:r>
          </a:p>
        </p:txBody>
      </p:sp>
      <p:sp>
        <p:nvSpPr>
          <p:cNvPr id="6" name="Text Placeholder 5"/>
          <p:cNvSpPr>
            <a:spLocks noGrp="1"/>
          </p:cNvSpPr>
          <p:nvPr>
            <p:ph type="body" sz="quarter" idx="10"/>
          </p:nvPr>
        </p:nvSpPr>
        <p:spPr>
          <a:xfrm>
            <a:off x="274638" y="1212850"/>
            <a:ext cx="11887200" cy="2760756"/>
          </a:xfrm>
        </p:spPr>
        <p:txBody>
          <a:bodyPr/>
          <a:lstStyle/>
          <a:p>
            <a:pPr algn="ctr"/>
            <a:endParaRPr lang="en-US" sz="5400" dirty="0" smtClean="0">
              <a:gradFill>
                <a:gsLst>
                  <a:gs pos="1250">
                    <a:srgbClr val="D83B01"/>
                  </a:gs>
                  <a:gs pos="99000">
                    <a:srgbClr val="D83B01"/>
                  </a:gs>
                </a:gsLst>
                <a:lin ang="5400000" scaled="0"/>
              </a:gradFill>
            </a:endParaRPr>
          </a:p>
          <a:p>
            <a:pPr algn="ctr"/>
            <a:endParaRPr lang="en-US" sz="5400" dirty="0">
              <a:gradFill>
                <a:gsLst>
                  <a:gs pos="1250">
                    <a:srgbClr val="D83B01"/>
                  </a:gs>
                  <a:gs pos="99000">
                    <a:srgbClr val="D83B01"/>
                  </a:gs>
                </a:gsLst>
                <a:lin ang="5400000" scaled="0"/>
              </a:gradFill>
            </a:endParaRPr>
          </a:p>
          <a:p>
            <a:pPr algn="ctr"/>
            <a:r>
              <a:rPr lang="en-US" sz="5400" dirty="0" smtClean="0">
                <a:gradFill>
                  <a:gsLst>
                    <a:gs pos="1250">
                      <a:srgbClr val="D83B01"/>
                    </a:gs>
                    <a:gs pos="99000">
                      <a:srgbClr val="D83B01"/>
                    </a:gs>
                  </a:gsLst>
                  <a:lin ang="5400000" scaled="0"/>
                </a:gradFill>
              </a:rPr>
              <a:t>Q&amp;A</a:t>
            </a:r>
            <a:endParaRPr lang="en-US" sz="5400" dirty="0"/>
          </a:p>
        </p:txBody>
      </p:sp>
    </p:spTree>
    <p:extLst>
      <p:ext uri="{BB962C8B-B14F-4D97-AF65-F5344CB8AC3E}">
        <p14:creationId xmlns:p14="http://schemas.microsoft.com/office/powerpoint/2010/main" val="100837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883" y="2"/>
          <a:ext cx="161953" cy="161911"/>
        </p:xfrm>
        <a:graphic>
          <a:graphicData uri="http://schemas.openxmlformats.org/presentationml/2006/ole">
            <mc:AlternateContent xmlns:mc="http://schemas.openxmlformats.org/markup-compatibility/2006">
              <mc:Choice xmlns:v="urn:schemas-microsoft-com:vml" Requires="v">
                <p:oleObj spid="_x0000_s1030" name="think-cell Slide" r:id="rId6" imgW="270" imgH="270" progId="TCLayout.ActiveDocument.1">
                  <p:embed/>
                </p:oleObj>
              </mc:Choice>
              <mc:Fallback>
                <p:oleObj name="think-cell Slide" r:id="rId6" imgW="270" imgH="270" progId="TCLayout.ActiveDocument.1">
                  <p:embed/>
                  <p:pic>
                    <p:nvPicPr>
                      <p:cNvPr id="17" name="Object 16" hidden="1"/>
                      <p:cNvPicPr/>
                      <p:nvPr/>
                    </p:nvPicPr>
                    <p:blipFill>
                      <a:blip r:embed="rId7"/>
                      <a:stretch>
                        <a:fillRect/>
                      </a:stretch>
                    </p:blipFill>
                    <p:spPr>
                      <a:xfrm>
                        <a:off x="883" y="2"/>
                        <a:ext cx="161953" cy="161911"/>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Resource Groups</a:t>
            </a:r>
            <a:endParaRPr lang="en-US" sz="1904" dirty="0">
              <a:solidFill>
                <a:schemeClr val="tx2">
                  <a:alpha val="99000"/>
                </a:schemeClr>
              </a:solidFill>
            </a:endParaRPr>
          </a:p>
        </p:txBody>
      </p:sp>
      <p:grpSp>
        <p:nvGrpSpPr>
          <p:cNvPr id="33" name="Group 32"/>
          <p:cNvGrpSpPr>
            <a:grpSpLocks noChangeAspect="1"/>
          </p:cNvGrpSpPr>
          <p:nvPr/>
        </p:nvGrpSpPr>
        <p:grpSpPr bwMode="auto">
          <a:xfrm>
            <a:off x="6370637" y="1489778"/>
            <a:ext cx="4734745" cy="4522083"/>
            <a:chOff x="405" y="668"/>
            <a:chExt cx="3117" cy="2977"/>
          </a:xfrm>
        </p:grpSpPr>
        <p:sp>
          <p:nvSpPr>
            <p:cNvPr id="34"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35"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36"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37"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38"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39"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0"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1"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2"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3"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4"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5"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6"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7"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8"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49"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0"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1"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2"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3"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4"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5"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6"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7"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8"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59"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0"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1"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2"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3"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4"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5"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6"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7"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8"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69"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0"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1"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2"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3"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4"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5"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6"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7"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8"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79"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0"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1"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2"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3"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4"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5"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6"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7"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8"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89"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0"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1"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2"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3"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4"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5"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6"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7"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8"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99"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0"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1"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2"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3"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4"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5"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6"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7"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8"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09"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0"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1"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2"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3"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4"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5"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6"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7"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8"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19"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20"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21"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22" name="Rectangle 92"/>
            <p:cNvSpPr>
              <a:spLocks noChangeArrowheads="1"/>
            </p:cNvSpPr>
            <p:nvPr/>
          </p:nvSpPr>
          <p:spPr bwMode="auto">
            <a:xfrm>
              <a:off x="1448" y="2063"/>
              <a:ext cx="110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85607"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RESSOURCE GROUP</a:t>
              </a:r>
              <a:endParaRPr kumimoji="0" lang="en-US" altLang="en-US" sz="1800" b="0" i="0" u="none" strike="noStrike" kern="1200" cap="none" spc="0" normalizeH="0" baseline="0" noProof="0" dirty="0">
                <a:ln>
                  <a:noFill/>
                </a:ln>
                <a:solidFill>
                  <a:srgbClr val="00B0F0"/>
                </a:solidFill>
                <a:effectLst/>
                <a:uLnTx/>
                <a:uFillTx/>
                <a:latin typeface="Arial" panose="020B0604020202020204" pitchFamily="34" charset="0"/>
                <a:ea typeface="+mn-ea"/>
                <a:cs typeface="+mn-cs"/>
              </a:endParaRPr>
            </a:p>
          </p:txBody>
        </p:sp>
        <p:sp>
          <p:nvSpPr>
            <p:cNvPr id="127"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28"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29"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0"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1"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2"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3"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4"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sp>
          <p:nvSpPr>
            <p:cNvPr id="135"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60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B0F0"/>
                </a:solidFill>
                <a:effectLst/>
                <a:uLnTx/>
                <a:uFillTx/>
                <a:latin typeface="Segoe UI"/>
                <a:ea typeface="+mn-ea"/>
                <a:cs typeface="+mn-cs"/>
              </a:endParaRPr>
            </a:p>
          </p:txBody>
        </p:sp>
      </p:grpSp>
      <p:sp>
        <p:nvSpPr>
          <p:cNvPr id="136" name="Text Placeholder 5"/>
          <p:cNvSpPr>
            <a:spLocks noGrp="1"/>
          </p:cNvSpPr>
          <p:nvPr>
            <p:ph type="body" sz="quarter" idx="4294967295"/>
          </p:nvPr>
        </p:nvSpPr>
        <p:spPr>
          <a:xfrm>
            <a:off x="274639" y="1212849"/>
            <a:ext cx="5986630" cy="4739759"/>
          </a:xfrm>
          <a:prstGeom prst="rect">
            <a:avLst/>
          </a:prstGeom>
        </p:spPr>
        <p:txBody>
          <a:bodyPr/>
          <a:lstStyle/>
          <a:p>
            <a:pPr marL="0" indent="0">
              <a:buNone/>
            </a:pPr>
            <a:r>
              <a:rPr lang="en-US" dirty="0">
                <a:gradFill>
                  <a:gsLst>
                    <a:gs pos="1250">
                      <a:srgbClr val="D83B01"/>
                    </a:gs>
                    <a:gs pos="99000">
                      <a:srgbClr val="D83B01"/>
                    </a:gs>
                  </a:gsLst>
                  <a:lin ang="5400000" scaled="0"/>
                </a:gradFill>
              </a:rPr>
              <a:t>Definition</a:t>
            </a:r>
          </a:p>
          <a:p>
            <a:pPr marL="342900" lvl="1" indent="0">
              <a:buNone/>
            </a:pPr>
            <a:r>
              <a:rPr lang="en-US" sz="2000" dirty="0"/>
              <a:t>Containers to organize or add RBAC </a:t>
            </a:r>
          </a:p>
          <a:p>
            <a:pPr marL="342900" lvl="1" indent="0">
              <a:buNone/>
            </a:pPr>
            <a:r>
              <a:rPr lang="en-US" sz="2000" dirty="0"/>
              <a:t>Every resource *must* exist in one and only one resource group</a:t>
            </a:r>
          </a:p>
          <a:p>
            <a:pPr marL="342900" lvl="1" indent="0">
              <a:buNone/>
            </a:pPr>
            <a:r>
              <a:rPr lang="en-US" sz="2000" dirty="0"/>
              <a:t>Resource groups can span regions</a:t>
            </a:r>
          </a:p>
          <a:p>
            <a:pPr marL="342900" lvl="1" indent="0">
              <a:buNone/>
            </a:pPr>
            <a:r>
              <a:rPr lang="en-US" sz="2000" dirty="0"/>
              <a:t>Nesting not supported</a:t>
            </a:r>
          </a:p>
          <a:p>
            <a:pPr marL="0" indent="0">
              <a:buNone/>
            </a:pPr>
            <a:r>
              <a:rPr lang="en-US" dirty="0">
                <a:gradFill>
                  <a:gsLst>
                    <a:gs pos="1250">
                      <a:srgbClr val="D83B01"/>
                    </a:gs>
                    <a:gs pos="99000">
                      <a:srgbClr val="D83B01"/>
                    </a:gs>
                  </a:gsLst>
                  <a:lin ang="5400000" scaled="0"/>
                </a:gradFill>
              </a:rPr>
              <a:t>ARM Templates</a:t>
            </a:r>
          </a:p>
          <a:p>
            <a:pPr marL="342900" lvl="1" indent="0">
              <a:buNone/>
            </a:pPr>
            <a:r>
              <a:rPr lang="en-US" sz="2000" dirty="0"/>
              <a:t>Desired State Deployment</a:t>
            </a:r>
          </a:p>
          <a:p>
            <a:pPr marL="342900" lvl="1" indent="0">
              <a:buNone/>
            </a:pPr>
            <a:r>
              <a:rPr lang="en-US" sz="2000" dirty="0"/>
              <a:t>Repeatable, consistent patterns</a:t>
            </a:r>
          </a:p>
          <a:p>
            <a:pPr marL="342900" lvl="1" indent="0">
              <a:buNone/>
            </a:pPr>
            <a:r>
              <a:rPr lang="en-US" sz="2000" dirty="0"/>
              <a:t>Parameterized JSON</a:t>
            </a:r>
          </a:p>
          <a:p>
            <a:pPr marL="342900" lvl="1" indent="0">
              <a:buNone/>
            </a:pPr>
            <a:r>
              <a:rPr lang="en-US" sz="2000" dirty="0"/>
              <a:t>READ THIS </a:t>
            </a:r>
            <a:r>
              <a:rPr lang="en-US" sz="2000" dirty="0">
                <a:solidFill>
                  <a:srgbClr val="FFF100"/>
                </a:solidFill>
                <a:hlinkClick r:id="rId8"/>
              </a:rPr>
              <a:t>Aka.ms/Azure/ARM</a:t>
            </a:r>
            <a:endParaRPr lang="en-US" sz="2000" dirty="0">
              <a:solidFill>
                <a:srgbClr val="FFF100"/>
              </a:solidFill>
            </a:endParaRPr>
          </a:p>
          <a:p>
            <a:pPr lvl="1"/>
            <a:endParaRPr lang="en-US" sz="2000" dirty="0"/>
          </a:p>
        </p:txBody>
      </p:sp>
    </p:spTree>
    <p:extLst>
      <p:ext uri="{BB962C8B-B14F-4D97-AF65-F5344CB8AC3E}">
        <p14:creationId xmlns:p14="http://schemas.microsoft.com/office/powerpoint/2010/main" val="15918850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478423"/>
          </a:xfrm>
        </p:spPr>
        <p:txBody>
          <a:bodyPr/>
          <a:lstStyle/>
          <a:p>
            <a:pPr marL="0" indent="0">
              <a:buNone/>
            </a:pPr>
            <a:r>
              <a:rPr lang="en-US" dirty="0">
                <a:gradFill>
                  <a:gsLst>
                    <a:gs pos="1250">
                      <a:srgbClr val="D83B01"/>
                    </a:gs>
                    <a:gs pos="99000">
                      <a:srgbClr val="D83B01"/>
                    </a:gs>
                  </a:gsLst>
                  <a:lin ang="5400000" scaled="0"/>
                </a:gradFill>
              </a:rPr>
              <a:t>Deploy</a:t>
            </a:r>
          </a:p>
          <a:p>
            <a:pPr marL="0" indent="0">
              <a:buNone/>
            </a:pPr>
            <a:r>
              <a:rPr lang="en-US" dirty="0">
                <a:gradFill>
                  <a:gsLst>
                    <a:gs pos="1250">
                      <a:srgbClr val="D83B01"/>
                    </a:gs>
                    <a:gs pos="99000">
                      <a:srgbClr val="D83B01"/>
                    </a:gs>
                  </a:gsLst>
                  <a:lin ang="5400000" scaled="0"/>
                </a:gradFill>
              </a:rPr>
              <a:t>Configure</a:t>
            </a:r>
          </a:p>
          <a:p>
            <a:pPr marL="0" indent="0">
              <a:buNone/>
            </a:pPr>
            <a:r>
              <a:rPr lang="en-US" dirty="0">
                <a:gradFill>
                  <a:gsLst>
                    <a:gs pos="1250">
                      <a:srgbClr val="D83B01"/>
                    </a:gs>
                    <a:gs pos="99000">
                      <a:srgbClr val="D83B01"/>
                    </a:gs>
                  </a:gsLst>
                  <a:lin ang="5400000" scaled="0"/>
                </a:gradFill>
              </a:rPr>
              <a:t>Diagnostics, Monitoring</a:t>
            </a:r>
          </a:p>
          <a:p>
            <a:pPr marL="0" indent="0">
              <a:buNone/>
            </a:pPr>
            <a:r>
              <a:rPr lang="en-US" dirty="0">
                <a:gradFill>
                  <a:gsLst>
                    <a:gs pos="1250">
                      <a:srgbClr val="D83B01"/>
                    </a:gs>
                    <a:gs pos="99000">
                      <a:srgbClr val="D83B01"/>
                    </a:gs>
                  </a:gsLst>
                  <a:lin ang="5400000" scaled="0"/>
                </a:gradFill>
              </a:rPr>
              <a:t>Scale and Resilience</a:t>
            </a:r>
          </a:p>
          <a:p>
            <a:pPr marL="0" indent="0">
              <a:buNone/>
            </a:pPr>
            <a:r>
              <a:rPr lang="en-US" dirty="0">
                <a:gradFill>
                  <a:gsLst>
                    <a:gs pos="1250">
                      <a:srgbClr val="D83B01"/>
                    </a:gs>
                    <a:gs pos="99000">
                      <a:srgbClr val="D83B01"/>
                    </a:gs>
                  </a:gsLst>
                  <a:lin ang="5400000" scaled="0"/>
                </a:gradFill>
              </a:rPr>
              <a:t>App Service Plans</a:t>
            </a:r>
          </a:p>
          <a:p>
            <a:pPr marL="0" indent="0">
              <a:buNone/>
            </a:pPr>
            <a:endParaRPr lang="en-US" dirty="0"/>
          </a:p>
          <a:p>
            <a:pPr marL="0" indent="0">
              <a:buNone/>
            </a:pPr>
            <a:r>
              <a:rPr lang="en-US" dirty="0">
                <a:hlinkClick r:id="rId3"/>
              </a:rPr>
              <a:t>aka.ms/Azure/WebApps</a:t>
            </a:r>
            <a:endParaRPr lang="en-US" dirty="0"/>
          </a:p>
          <a:p>
            <a:pPr marL="0" indent="0">
              <a:buNone/>
            </a:pPr>
            <a:r>
              <a:rPr lang="en-US" dirty="0"/>
              <a:t> </a:t>
            </a:r>
          </a:p>
        </p:txBody>
      </p:sp>
      <p:sp>
        <p:nvSpPr>
          <p:cNvPr id="17" name="Title 16"/>
          <p:cNvSpPr>
            <a:spLocks noGrp="1"/>
          </p:cNvSpPr>
          <p:nvPr>
            <p:ph type="title"/>
          </p:nvPr>
        </p:nvSpPr>
        <p:spPr/>
        <p:txBody>
          <a:bodyPr/>
          <a:lstStyle/>
          <a:p>
            <a:r>
              <a:rPr lang="en-US" dirty="0"/>
              <a:t>Implement WebApps</a:t>
            </a:r>
          </a:p>
        </p:txBody>
      </p:sp>
      <p:pic>
        <p:nvPicPr>
          <p:cNvPr id="2" name="Picture 1"/>
          <p:cNvPicPr>
            <a:picLocks noChangeAspect="1"/>
          </p:cNvPicPr>
          <p:nvPr/>
        </p:nvPicPr>
        <p:blipFill>
          <a:blip r:embed="rId4"/>
          <a:stretch>
            <a:fillRect/>
          </a:stretch>
        </p:blipFill>
        <p:spPr>
          <a:xfrm>
            <a:off x="6126798" y="2308555"/>
            <a:ext cx="5807060" cy="3840438"/>
          </a:xfrm>
          <a:prstGeom prst="rect">
            <a:avLst/>
          </a:prstGeom>
          <a:effectLst>
            <a:outerShdw blurRad="50800" dist="38100" dir="5400000" algn="t" rotWithShape="0">
              <a:prstClr val="black">
                <a:alpha val="40000"/>
              </a:prstClr>
            </a:outerShdw>
          </a:effectLst>
        </p:spPr>
      </p:pic>
      <p:pic>
        <p:nvPicPr>
          <p:cNvPr id="3" name="Picture 2"/>
          <p:cNvPicPr>
            <a:picLocks noChangeAspect="1"/>
          </p:cNvPicPr>
          <p:nvPr/>
        </p:nvPicPr>
        <p:blipFill>
          <a:blip r:embed="rId5"/>
          <a:stretch>
            <a:fillRect/>
          </a:stretch>
        </p:blipFill>
        <p:spPr>
          <a:xfrm>
            <a:off x="5814351" y="437803"/>
            <a:ext cx="624894" cy="632515"/>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6"/>
          <a:stretch>
            <a:fillRect/>
          </a:stretch>
        </p:blipFill>
        <p:spPr>
          <a:xfrm>
            <a:off x="7095849" y="548302"/>
            <a:ext cx="4320914" cy="41151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9059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T309-R1_Grimes V2.potx" id="{8A09B497-59C1-4C3E-A74D-0EC3FC76E731}" vid="{D4C028FF-BFA9-409F-AC2C-C3599C6D9666}"/>
    </a:ext>
  </a:extLst>
</a:theme>
</file>

<file path=ppt/theme/theme6.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T309-R1_Grimes V2.potx" id="{8A09B497-59C1-4C3E-A74D-0EC3FC76E731}" vid="{58903EFC-002C-456B-963F-7D42BD1452A0}"/>
    </a:ext>
  </a:extLst>
</a:theme>
</file>

<file path=ppt/theme/theme8.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T309-R1_Grimes V2.potx" id="{8A09B497-59C1-4C3E-A74D-0EC3FC76E731}" vid="{C2FF0008-52F6-494C-9D5A-E447214D8A9F}"/>
    </a:ext>
  </a:extLst>
</a:theme>
</file>

<file path=ppt/theme/theme9.xml><?xml version="1.0" encoding="utf-8"?>
<a:theme xmlns:a="http://schemas.openxmlformats.org/drawingml/2006/main" name="2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RT309-R1_Grimes V2.potx" id="{8A09B497-59C1-4C3E-A74D-0EC3FC76E731}" vid="{A1C9AA7F-08EA-41BC-959B-854AF3E875C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Mark Grimes</External_x0020_Speaker>
    <m6878b9dd7994da4ba144f95347d99c6 xmlns="01c77077-aee4-4b5f-bd4e-9cd40a6fff29">
      <Terms xmlns="http://schemas.microsoft.com/office/infopath/2007/PartnerControls"/>
    </m6878b9dd7994da4ba144f95347d99c6>
    <Presentation_x0020_Date xmlns="01c77077-aee4-4b5f-bd4e-9cd40a6fff29">2016-09-27T04:00:00+00:00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BRK3262</Session_x0020_Cod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2016</TermName>
          <TermId xmlns="http://schemas.microsoft.com/office/infopath/2007/PartnerControls">e2f6a88c-86f9-4b25-a2af-b5c3afa8c82a</TermId>
        </TermInfo>
      </Term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purl.org/dc/elements/1.1/"/>
    <ds:schemaRef ds:uri="http://schemas.openxmlformats.org/package/2006/metadata/core-properties"/>
    <ds:schemaRef ds:uri="http://purl.org/dc/terms/"/>
    <ds:schemaRef ds:uri="http://schemas.microsoft.com/office/2006/metadata/properties"/>
    <ds:schemaRef ds:uri="http://schemas.microsoft.com/sharepoint/v3"/>
    <ds:schemaRef ds:uri="01c77077-aee4-4b5f-bd4e-9cd40a6fff29"/>
    <ds:schemaRef ds:uri="http://schemas.microsoft.com/office/infopath/2007/PartnerControls"/>
    <ds:schemaRef ds:uri="8ff673fc-3231-4e3a-893b-6d7f7cd32766"/>
    <ds:schemaRef ds:uri="230e9df3-be65-4c73-a93b-d1236ebd677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8</TotalTime>
  <Words>7449</Words>
  <Application>Microsoft Office PowerPoint</Application>
  <PresentationFormat>Custom</PresentationFormat>
  <Paragraphs>1044</Paragraphs>
  <Slides>74</Slides>
  <Notes>74</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74</vt:i4>
      </vt:variant>
    </vt:vector>
  </HeadingPairs>
  <TitlesOfParts>
    <vt:vector size="96" baseType="lpstr">
      <vt:lpstr>PMingLiU</vt:lpstr>
      <vt:lpstr>Arial</vt:lpstr>
      <vt:lpstr>Calibri</vt:lpstr>
      <vt:lpstr>Consolas</vt:lpstr>
      <vt:lpstr>Segoe</vt:lpstr>
      <vt:lpstr>Segoe Semibold</vt:lpstr>
      <vt:lpstr>Segoe UI</vt:lpstr>
      <vt:lpstr>Segoe UI Light</vt:lpstr>
      <vt:lpstr>Segoe UI Semibold</vt:lpstr>
      <vt:lpstr>Times New Roman</vt:lpstr>
      <vt:lpstr>Wingdings</vt:lpstr>
      <vt:lpstr>5-50002_Ignite_Breakout_Template</vt:lpstr>
      <vt:lpstr>6-30537_Envision 2016 Concurrent Template_Dark</vt:lpstr>
      <vt:lpstr>1_5-50002_Ignite_Breakout_Template</vt:lpstr>
      <vt:lpstr>2_5-50002_Ignite_Breakout_Template</vt:lpstr>
      <vt:lpstr>5-50033_TR23_BO_CT_Template</vt:lpstr>
      <vt:lpstr>3_5-50002_Ignite_Breakout_Template</vt:lpstr>
      <vt:lpstr>1_5-50033_TR23_BO_CT_Template</vt:lpstr>
      <vt:lpstr>1_5-30711_TR22_BO_CT_Template</vt:lpstr>
      <vt:lpstr>2_5-30711_TR22_BO_CT_Template</vt:lpstr>
      <vt:lpstr>1_6-30537_Envision 2016 Concurrent Template_Dark</vt:lpstr>
      <vt:lpstr>think-cell Slide</vt:lpstr>
      <vt:lpstr>Exam Prep 70-533  Implementing Microsoft Azure Infrastructure Solutions </vt:lpstr>
      <vt:lpstr>Certification </vt:lpstr>
      <vt:lpstr>Roadmap – Azure Certification</vt:lpstr>
      <vt:lpstr>Study Resources, Tools and Testing</vt:lpstr>
      <vt:lpstr>How to prepare and take the Exam</vt:lpstr>
      <vt:lpstr>Let’s get ready!</vt:lpstr>
      <vt:lpstr>70-533 Exam Objectives</vt:lpstr>
      <vt:lpstr>Resource Groups</vt:lpstr>
      <vt:lpstr>Implement WebApps</vt:lpstr>
      <vt:lpstr>Deploy WebApps</vt:lpstr>
      <vt:lpstr>WebApps Deployment</vt:lpstr>
      <vt:lpstr>Local Git Deployment</vt:lpstr>
      <vt:lpstr>Deploy WebApps</vt:lpstr>
      <vt:lpstr>Deployment Slots Swapped Settings</vt:lpstr>
      <vt:lpstr>Configure WebApps</vt:lpstr>
      <vt:lpstr>Configure WebApps</vt:lpstr>
      <vt:lpstr>PowerShell AzureRMWebApp*</vt:lpstr>
      <vt:lpstr>Manage WebApps | Xplat-CLI</vt:lpstr>
      <vt:lpstr>Implement WebApps – know these 5 things now</vt:lpstr>
      <vt:lpstr>Implement Virtual Machines</vt:lpstr>
      <vt:lpstr>Deploy Workloads on Azure VMs</vt:lpstr>
      <vt:lpstr>Virtual Machine Sizes</vt:lpstr>
      <vt:lpstr>Deploy and Connect to Linux VM</vt:lpstr>
      <vt:lpstr>Create and Upload Custom VHDs</vt:lpstr>
      <vt:lpstr>Implement Images and Disks</vt:lpstr>
      <vt:lpstr>Perform Configuration Management</vt:lpstr>
      <vt:lpstr>Configure VM Networking</vt:lpstr>
      <vt:lpstr>Configure VM Networking</vt:lpstr>
      <vt:lpstr>Configure VM Networking</vt:lpstr>
      <vt:lpstr>Configure VM resiliency</vt:lpstr>
      <vt:lpstr>Fault and Update Domains</vt:lpstr>
      <vt:lpstr>Design and implement VM storage</vt:lpstr>
      <vt:lpstr>Design and implement VM storage</vt:lpstr>
      <vt:lpstr>Monitor VMs</vt:lpstr>
      <vt:lpstr>Implement Virtual Machines – know these 5 things now</vt:lpstr>
      <vt:lpstr>Implement Cloud Services</vt:lpstr>
      <vt:lpstr>Configure cloud services and roles</vt:lpstr>
      <vt:lpstr>Configure cloud services and roles</vt:lpstr>
      <vt:lpstr>Deploy and manage cloud services</vt:lpstr>
      <vt:lpstr>Deploy and manage cloud services</vt:lpstr>
      <vt:lpstr>Monitor cloud services</vt:lpstr>
      <vt:lpstr>Implement Cloud Services – know these 5 things now</vt:lpstr>
      <vt:lpstr>Implement Storage</vt:lpstr>
      <vt:lpstr>Implement Blobs</vt:lpstr>
      <vt:lpstr>Azure Files</vt:lpstr>
      <vt:lpstr>Azure Files - SMB 3.0/2.1 Protocol</vt:lpstr>
      <vt:lpstr>Storage Decision Matrix</vt:lpstr>
      <vt:lpstr>Manage Access</vt:lpstr>
      <vt:lpstr>Configure diagnostics, monitoring and analytics</vt:lpstr>
      <vt:lpstr>Implement SQL databases</vt:lpstr>
      <vt:lpstr>Implement Azure Recovery Services</vt:lpstr>
      <vt:lpstr>Implement recovery services</vt:lpstr>
      <vt:lpstr>Implement Storage – know these 5 things now</vt:lpstr>
      <vt:lpstr>Implement Azure Active Directory</vt:lpstr>
      <vt:lpstr>Integrate an Azure AD with existing directories</vt:lpstr>
      <vt:lpstr>Configure the Application Access Panel</vt:lpstr>
      <vt:lpstr>Configure the Application Access Panel</vt:lpstr>
      <vt:lpstr>Configure the Application Access Panel</vt:lpstr>
      <vt:lpstr>Integrate an app with Azure AD</vt:lpstr>
      <vt:lpstr>Implement Azure Active Directory – know these 5 things now</vt:lpstr>
      <vt:lpstr>Implement Virtual Networks</vt:lpstr>
      <vt:lpstr>Implement Virtual Networks</vt:lpstr>
      <vt:lpstr>Traffic Manager: DNS-based Load Balancing</vt:lpstr>
      <vt:lpstr>Internet IP Addresses &amp; Load Balancing</vt:lpstr>
      <vt:lpstr>Azure Virtual Network</vt:lpstr>
      <vt:lpstr>Internal Load Balancing</vt:lpstr>
      <vt:lpstr>Multiple NICs in Azure VMs</vt:lpstr>
      <vt:lpstr>Configure a Virtual Network</vt:lpstr>
      <vt:lpstr>Modify a Network Configuration</vt:lpstr>
      <vt:lpstr>Bring Your Appliances to the Cloud</vt:lpstr>
      <vt:lpstr>Gateway Enhancements</vt:lpstr>
      <vt:lpstr>Implement Virtual Networks – know these 5 things now</vt:lpstr>
      <vt:lpstr>In review: session objectives and takeaways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 Exam Prep: Exam 70-533: Implementing Azure Solutions</dc:title>
  <dc:subject>Exam Prep 70-533 Implementing Microsoft Azure Infrastructure Solutions </dc:subject>
  <dc:creator>MS Events 0074</dc:creator>
  <cp:keywords>Microsoft 2016</cp:keywords>
  <dc:description>Template: Mitchell Derrey, Silverfox Productions_x000d_
Formatting: _x000d_
Audience Type:</dc:description>
  <cp:lastModifiedBy>Jayabalan, Ashok Kumar</cp:lastModifiedBy>
  <cp:revision>5</cp:revision>
  <dcterms:created xsi:type="dcterms:W3CDTF">2016-09-27T15:30:16Z</dcterms:created>
  <dcterms:modified xsi:type="dcterms:W3CDTF">2018-10-25T14:06:41Z</dcterms:modified>
  <cp:category>Microsoft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